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448" r:id="rId3"/>
    <p:sldId id="423" r:id="rId4"/>
    <p:sldId id="411" r:id="rId5"/>
    <p:sldId id="413" r:id="rId6"/>
    <p:sldId id="414" r:id="rId7"/>
    <p:sldId id="419" r:id="rId8"/>
    <p:sldId id="410" r:id="rId9"/>
    <p:sldId id="424" r:id="rId10"/>
    <p:sldId id="425" r:id="rId11"/>
    <p:sldId id="283" r:id="rId12"/>
    <p:sldId id="421" r:id="rId13"/>
    <p:sldId id="420" r:id="rId14"/>
    <p:sldId id="422" r:id="rId15"/>
    <p:sldId id="426" r:id="rId16"/>
    <p:sldId id="427" r:id="rId17"/>
    <p:sldId id="428" r:id="rId18"/>
    <p:sldId id="429" r:id="rId19"/>
    <p:sldId id="430" r:id="rId20"/>
    <p:sldId id="442" r:id="rId21"/>
    <p:sldId id="443" r:id="rId22"/>
    <p:sldId id="444" r:id="rId23"/>
    <p:sldId id="445" r:id="rId24"/>
    <p:sldId id="446" r:id="rId25"/>
    <p:sldId id="447" r:id="rId26"/>
    <p:sldId id="431" r:id="rId27"/>
    <p:sldId id="432" r:id="rId28"/>
    <p:sldId id="435" r:id="rId29"/>
    <p:sldId id="433" r:id="rId30"/>
    <p:sldId id="436" r:id="rId31"/>
    <p:sldId id="440" r:id="rId32"/>
    <p:sldId id="437" r:id="rId33"/>
    <p:sldId id="438" r:id="rId34"/>
    <p:sldId id="434" r:id="rId35"/>
    <p:sldId id="449" r:id="rId36"/>
    <p:sldId id="441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49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B22C4-1DEE-4AC5-AD40-D7569C10447D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E9A13-66FC-46D8-8D02-4D113152B8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94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9A13-66FC-46D8-8D02-4D113152B83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38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9A13-66FC-46D8-8D02-4D113152B83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04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9A13-66FC-46D8-8D02-4D113152B83E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43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14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7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11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89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45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07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36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0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6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0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4E5D-6D68-4CE1-B5B1-75C98AA828F1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6E15-EA32-4100-B793-032376E5F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0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473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04878" y="4868549"/>
            <a:ext cx="573426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Lehrvideos: </a:t>
            </a:r>
          </a:p>
          <a:p>
            <a:pPr algn="ctr"/>
            <a:r>
              <a:rPr lang="de-DE" sz="3200" dirty="0" smtClean="0"/>
              <a:t>Vom </a:t>
            </a:r>
            <a:r>
              <a:rPr lang="de-DE" sz="3200" dirty="0" err="1" smtClean="0"/>
              <a:t>Flipped</a:t>
            </a:r>
            <a:r>
              <a:rPr lang="de-DE" sz="3200" dirty="0" smtClean="0"/>
              <a:t> zum Flex </a:t>
            </a:r>
            <a:r>
              <a:rPr lang="de-DE" sz="3200" dirty="0" err="1" smtClean="0"/>
              <a:t>Classroom</a:t>
            </a:r>
            <a:r>
              <a:rPr lang="de-DE" sz="3200" dirty="0" smtClean="0"/>
              <a:t> </a:t>
            </a:r>
            <a:endParaRPr lang="de-DE" sz="1200" dirty="0"/>
          </a:p>
          <a:p>
            <a:pPr algn="ctr"/>
            <a:r>
              <a:rPr lang="de-DE" i="1" dirty="0" smtClean="0"/>
              <a:t>Christian Kohls - TH Köln</a:t>
            </a:r>
            <a:endParaRPr lang="de-DE" i="1" dirty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30" y="6233456"/>
            <a:ext cx="2139712" cy="742956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62" y="6223757"/>
            <a:ext cx="915077" cy="5827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6642556"/>
            <a:ext cx="3733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Fellowships für Innovationen in der digitalen Hochschullehre</a:t>
            </a:r>
          </a:p>
          <a:p>
            <a:endParaRPr lang="de-DE" sz="1100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61" y="6404773"/>
            <a:ext cx="659733" cy="4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382"/>
            <a:ext cx="7525172" cy="52901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046" y="174171"/>
            <a:ext cx="48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Sehr positives Feedback in den </a:t>
            </a:r>
            <a:r>
              <a:rPr lang="de-DE" b="1" dirty="0" err="1" smtClean="0"/>
              <a:t>Evalutionsbögen</a:t>
            </a:r>
            <a:r>
              <a:rPr lang="de-DE" b="1" dirty="0" smtClean="0"/>
              <a:t>: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962400" y="6400799"/>
            <a:ext cx="583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…aber wie nützlich sind die </a:t>
            </a:r>
            <a:r>
              <a:rPr lang="de-DE" b="1" dirty="0" err="1" smtClean="0"/>
              <a:t>Screencasts</a:t>
            </a:r>
            <a:r>
              <a:rPr lang="de-DE" b="1" dirty="0" smtClean="0"/>
              <a:t> wirklich???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757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40" y="976221"/>
            <a:ext cx="3408976" cy="24636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739044" y="3780326"/>
            <a:ext cx="8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/>
          </a:p>
          <a:p>
            <a:pPr algn="ctr"/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503263" y="3919421"/>
            <a:ext cx="60447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Welche Auswirkungen haben die </a:t>
            </a:r>
            <a:r>
              <a:rPr lang="de-DE" dirty="0" err="1" smtClean="0"/>
              <a:t>Screencasts</a:t>
            </a:r>
            <a:r>
              <a:rPr lang="de-DE" dirty="0" smtClean="0"/>
              <a:t> auf die Leistung?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Welche Potentiale ergeben sich für Studierende?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Wie werden die Videos genutzt?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Wie aufwändig ist die Produktion?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Was soll ich in Zukunft anbieten?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45325" y="174170"/>
            <a:ext cx="702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Warum </a:t>
            </a:r>
            <a:r>
              <a:rPr lang="de-DE" sz="2800" b="1" dirty="0" err="1" smtClean="0"/>
              <a:t>Scholarship</a:t>
            </a:r>
            <a:r>
              <a:rPr lang="de-DE" sz="2800" b="1" dirty="0" smtClean="0"/>
              <a:t> of Teaching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Learning?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8154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06137" y="92669"/>
            <a:ext cx="691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Auswirkungen auf die Leistung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6581001"/>
            <a:ext cx="9300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Erhebung: freiwillige Umfrage bei Ilias nachdem Noten bekannt waren, N=126 (von ca. 500 TN); Keine stat. Signifikanz getestet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2881" y="836022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Durchschnittsnote insgesamt: </a:t>
            </a:r>
            <a:r>
              <a:rPr lang="de-DE" b="1" dirty="0" smtClean="0"/>
              <a:t>2,31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4171" y="1358537"/>
            <a:ext cx="2919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Effekte durch Vorkenntnisse: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10503"/>
              </p:ext>
            </p:extLst>
          </p:nvPr>
        </p:nvGraphicFramePr>
        <p:xfrm>
          <a:off x="267786" y="1817189"/>
          <a:ext cx="3067596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532"/>
                <a:gridCol w="1022532"/>
                <a:gridCol w="102253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Kriterium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n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Schnitt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keine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2,45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wenig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2,43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viel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1,94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888376" y="1371599"/>
            <a:ext cx="406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Effekte durch Geschlecht:</a:t>
            </a:r>
          </a:p>
          <a:p>
            <a:r>
              <a:rPr lang="de-DE" dirty="0" smtClean="0"/>
              <a:t>(Vorurteile für Informatik-Studiengänge?)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80541"/>
              </p:ext>
            </p:extLst>
          </p:nvPr>
        </p:nvGraphicFramePr>
        <p:xfrm>
          <a:off x="3966573" y="2133056"/>
          <a:ext cx="485521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6092"/>
                <a:gridCol w="1024008"/>
                <a:gridCol w="86511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n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Schnitt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Männer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68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2,30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Frauen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2,33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866605" y="3091542"/>
            <a:ext cx="358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Berücksichtigung der Vorkenntnisse: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55419"/>
              </p:ext>
            </p:extLst>
          </p:nvPr>
        </p:nvGraphicFramePr>
        <p:xfrm>
          <a:off x="3966573" y="3518263"/>
          <a:ext cx="4890044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7373"/>
                <a:gridCol w="1031355"/>
                <a:gridCol w="8713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n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Schnitt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Frauen ohne/wenig Vorkenntnis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2,33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Männer ohne/wenig Vorkenntnis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49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2,45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Männer mit </a:t>
                      </a:r>
                      <a:r>
                        <a:rPr lang="de-DE" sz="1600" u="none" strike="noStrike" dirty="0">
                          <a:effectLst/>
                        </a:rPr>
                        <a:t>viel  Vorkenntnis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1,94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56761"/>
              </p:ext>
            </p:extLst>
          </p:nvPr>
        </p:nvGraphicFramePr>
        <p:xfrm>
          <a:off x="3948249" y="5303518"/>
          <a:ext cx="4864825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043"/>
                <a:gridCol w="1247391"/>
                <a:gridCol w="124739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Studiengang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n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Schnitt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Informatik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2,18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Medieninformatik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2,08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Wirtschaftsinformatik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2,78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3892731" y="4885507"/>
            <a:ext cx="274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Effekte durch Studiengang:</a:t>
            </a:r>
          </a:p>
        </p:txBody>
      </p:sp>
    </p:spTree>
    <p:extLst>
      <p:ext uri="{BB962C8B-B14F-4D97-AF65-F5344CB8AC3E}">
        <p14:creationId xmlns:p14="http://schemas.microsoft.com/office/powerpoint/2010/main" val="3397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06137" y="92669"/>
            <a:ext cx="691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Auswirkungen auf die Leistung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6581001"/>
            <a:ext cx="9300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Hinweis: n teils sehr klein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2881" y="836022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Durchschnittsnote insgesamt: </a:t>
            </a:r>
            <a:r>
              <a:rPr lang="de-DE" b="1" dirty="0" smtClean="0"/>
              <a:t>2,31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4171" y="1358537"/>
            <a:ext cx="4361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Effekte durch regelmäßige Teilnahme an VL: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3026"/>
              </p:ext>
            </p:extLst>
          </p:nvPr>
        </p:nvGraphicFramePr>
        <p:xfrm>
          <a:off x="290648" y="1776549"/>
          <a:ext cx="3532414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920"/>
                <a:gridCol w="905747"/>
                <a:gridCol w="90574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Vorlesungsbesuche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0-8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2,58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von 9-16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2,92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von </a:t>
                      </a:r>
                      <a:r>
                        <a:rPr lang="de-DE" sz="1600" u="none" strike="noStrike" dirty="0" smtClean="0">
                          <a:effectLst/>
                        </a:rPr>
                        <a:t>17-24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1,91</a:t>
                      </a:r>
                      <a:endParaRPr lang="de-DE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35041"/>
              </p:ext>
            </p:extLst>
          </p:nvPr>
        </p:nvGraphicFramePr>
        <p:xfrm>
          <a:off x="298269" y="2960278"/>
          <a:ext cx="8053252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856"/>
                <a:gridCol w="1184893"/>
                <a:gridCol w="1606634"/>
                <a:gridCol w="995134"/>
                <a:gridCol w="139473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Vorlesungsbesuche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Alles vollständig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Ausgewählte/</a:t>
                      </a:r>
                      <a:br>
                        <a:rPr lang="de-DE" sz="1600" u="none" strike="noStrike" dirty="0" smtClean="0">
                          <a:effectLst/>
                        </a:rPr>
                      </a:br>
                      <a:r>
                        <a:rPr lang="de-DE" sz="1600" u="none" strike="noStrike" dirty="0" smtClean="0">
                          <a:effectLst/>
                        </a:rPr>
                        <a:t>viele </a:t>
                      </a:r>
                      <a:r>
                        <a:rPr lang="de-DE" sz="1600" u="none" strike="noStrike" dirty="0">
                          <a:effectLst/>
                        </a:rPr>
                        <a:t>vollständig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Einzelne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Keine geschaut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0-8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2,27 </a:t>
                      </a:r>
                      <a:endParaRPr lang="de-DE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3,08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1,7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von 9-16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2,5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2,96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von </a:t>
                      </a:r>
                      <a:r>
                        <a:rPr lang="de-DE" sz="1600" u="none" strike="noStrike" dirty="0" smtClean="0">
                          <a:effectLst/>
                        </a:rPr>
                        <a:t>17-24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2,14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1,85</a:t>
                      </a:r>
                      <a:endParaRPr lang="de-DE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1,58</a:t>
                      </a:r>
                      <a:endParaRPr lang="de-DE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2,00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5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06137" y="92669"/>
            <a:ext cx="691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Auswirkungen auf die Leistung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6581001"/>
            <a:ext cx="9300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Hinweis: n teils sehr klein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2881" y="836022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Durchschnittsnote insgesamt: </a:t>
            </a:r>
            <a:r>
              <a:rPr lang="de-DE" b="1" dirty="0" smtClean="0"/>
              <a:t>2,31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4171" y="1358537"/>
            <a:ext cx="4361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Effekte durch regelmäßige Teilnahme an VL: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3668"/>
              </p:ext>
            </p:extLst>
          </p:nvPr>
        </p:nvGraphicFramePr>
        <p:xfrm>
          <a:off x="290648" y="1776549"/>
          <a:ext cx="3532414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920"/>
                <a:gridCol w="905747"/>
                <a:gridCol w="90574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Vorlesungsbesuche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0-8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2,58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von 9-16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2,92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von </a:t>
                      </a:r>
                      <a:r>
                        <a:rPr lang="de-DE" sz="1600" u="none" strike="noStrike" dirty="0" smtClean="0">
                          <a:effectLst/>
                        </a:rPr>
                        <a:t>17-24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1,91</a:t>
                      </a:r>
                      <a:endParaRPr lang="de-DE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08897"/>
              </p:ext>
            </p:extLst>
          </p:nvPr>
        </p:nvGraphicFramePr>
        <p:xfrm>
          <a:off x="298269" y="2960278"/>
          <a:ext cx="8053252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856"/>
                <a:gridCol w="1184893"/>
                <a:gridCol w="1606634"/>
                <a:gridCol w="995134"/>
                <a:gridCol w="139473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Vorlesungsbesuche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Alles vollständig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Ausgewählte/</a:t>
                      </a:r>
                      <a:br>
                        <a:rPr lang="de-DE" sz="1600" u="none" strike="noStrike" dirty="0" smtClean="0">
                          <a:effectLst/>
                        </a:rPr>
                      </a:br>
                      <a:r>
                        <a:rPr lang="de-DE" sz="1600" u="none" strike="noStrike" dirty="0" smtClean="0">
                          <a:effectLst/>
                        </a:rPr>
                        <a:t>viele </a:t>
                      </a:r>
                      <a:r>
                        <a:rPr lang="de-DE" sz="1600" u="none" strike="noStrike" dirty="0">
                          <a:effectLst/>
                        </a:rPr>
                        <a:t>vollständig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Einzelne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Keine geschaut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0-8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2,27 (n=15)</a:t>
                      </a:r>
                      <a:endParaRPr lang="de-DE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3,08 (n=11)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1,7 (n=1)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von 9-16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2,5 (n=2)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2,96 (n=10)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3,3 (n=1)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von </a:t>
                      </a:r>
                      <a:r>
                        <a:rPr lang="de-DE" sz="1600" u="none" strike="noStrike" dirty="0" smtClean="0">
                          <a:effectLst/>
                        </a:rPr>
                        <a:t>17-24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2,14 (n=10)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1,85 (n</a:t>
                      </a:r>
                      <a:r>
                        <a:rPr lang="de-DE" sz="16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=21)</a:t>
                      </a:r>
                      <a:endParaRPr lang="de-DE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1,58</a:t>
                      </a:r>
                      <a:r>
                        <a:rPr lang="de-DE" sz="16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(n=4)</a:t>
                      </a:r>
                      <a:endParaRPr lang="de-DE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2,00 (n=4)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3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6190" y="196334"/>
            <a:ext cx="330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Wie nutzen Sie die </a:t>
            </a:r>
            <a:r>
              <a:rPr lang="de-DE" b="1" dirty="0" err="1"/>
              <a:t>Screencasts</a:t>
            </a:r>
            <a:r>
              <a:rPr lang="de-DE" b="1" dirty="0"/>
              <a:t>?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1" y="749889"/>
            <a:ext cx="8620125" cy="36861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2" y="4447358"/>
            <a:ext cx="7180217" cy="22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6113" y="152791"/>
            <a:ext cx="420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Wie und wofür nutzen Sie die </a:t>
            </a:r>
            <a:r>
              <a:rPr lang="de-DE" dirty="0" err="1"/>
              <a:t>Screencasts</a:t>
            </a:r>
            <a:r>
              <a:rPr lang="de-DE" dirty="0"/>
              <a:t>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604"/>
            <a:ext cx="9144000" cy="36444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8377"/>
            <a:ext cx="9144000" cy="24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146" y="0"/>
            <a:ext cx="83036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Präsenz vs. Videos</a:t>
            </a:r>
          </a:p>
          <a:p>
            <a:endParaRPr lang="de-DE" dirty="0"/>
          </a:p>
          <a:p>
            <a:r>
              <a:rPr lang="de-DE" dirty="0" smtClean="0"/>
              <a:t>Angenommen</a:t>
            </a:r>
            <a:r>
              <a:rPr lang="de-DE" dirty="0"/>
              <a:t>, es würde in Zukunft nur noch die Präsenzvorlesung oder nur noch die </a:t>
            </a:r>
            <a:r>
              <a:rPr lang="de-DE" dirty="0" err="1"/>
              <a:t>Screencasts</a:t>
            </a:r>
            <a:r>
              <a:rPr lang="de-DE" dirty="0"/>
              <a:t> geben... Welches Angebot würden Sie bevorzugen?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8" y="1728924"/>
            <a:ext cx="85915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3690" y="163175"/>
            <a:ext cx="88783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Skript vs. </a:t>
            </a:r>
            <a:r>
              <a:rPr lang="de-DE" sz="2800" b="1" dirty="0" err="1" smtClean="0"/>
              <a:t>Screencast</a:t>
            </a:r>
            <a:endParaRPr lang="de-DE" sz="2800" b="1" dirty="0" smtClean="0"/>
          </a:p>
          <a:p>
            <a:endParaRPr lang="de-DE" dirty="0"/>
          </a:p>
          <a:p>
            <a:r>
              <a:rPr lang="de-DE" dirty="0" smtClean="0"/>
              <a:t>Wenn </a:t>
            </a:r>
            <a:r>
              <a:rPr lang="de-DE" dirty="0"/>
              <a:t>Sie sich zwischen </a:t>
            </a:r>
            <a:r>
              <a:rPr lang="de-DE" dirty="0" err="1"/>
              <a:t>Screencasts</a:t>
            </a:r>
            <a:r>
              <a:rPr lang="de-DE" dirty="0"/>
              <a:t> und Skript als ergänzendes Material entscheiden müssten: Was würden Sie bevorzugen?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1" y="1847713"/>
            <a:ext cx="68865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982" y="14492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hat in der Vorlesung, was hat in den </a:t>
            </a:r>
            <a:r>
              <a:rPr lang="de-DE" dirty="0" err="1"/>
              <a:t>Screencasts</a:t>
            </a:r>
            <a:r>
              <a:rPr lang="de-DE" dirty="0"/>
              <a:t> besser funktioniert?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9" y="831941"/>
            <a:ext cx="7030799" cy="51508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20983" y="64443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Vorlesung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5589" y="63137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97280" y="679269"/>
            <a:ext cx="67123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Überblick</a:t>
            </a:r>
          </a:p>
          <a:p>
            <a:endParaRPr lang="de-DE" dirty="0"/>
          </a:p>
          <a:p>
            <a:r>
              <a:rPr lang="de-DE" b="1" dirty="0" smtClean="0"/>
              <a:t>Flex </a:t>
            </a:r>
            <a:r>
              <a:rPr lang="de-DE" b="1" dirty="0" err="1" smtClean="0"/>
              <a:t>Classroom</a:t>
            </a:r>
            <a:r>
              <a:rPr lang="de-DE" b="1" dirty="0" smtClean="0"/>
              <a:t> für das Modul „Algorithmen und Programmierung II“</a:t>
            </a:r>
          </a:p>
          <a:p>
            <a:endParaRPr lang="de-DE" dirty="0" smtClean="0"/>
          </a:p>
          <a:p>
            <a:r>
              <a:rPr lang="de-DE" b="1" dirty="0"/>
              <a:t>Warum </a:t>
            </a:r>
            <a:r>
              <a:rPr lang="de-DE" b="1" dirty="0" err="1"/>
              <a:t>Scholarship</a:t>
            </a:r>
            <a:r>
              <a:rPr lang="de-DE" b="1" dirty="0"/>
              <a:t> of Teaching </a:t>
            </a:r>
            <a:r>
              <a:rPr lang="de-DE" b="1" dirty="0" err="1"/>
              <a:t>and</a:t>
            </a:r>
            <a:r>
              <a:rPr lang="de-DE" b="1" dirty="0"/>
              <a:t> Learning</a:t>
            </a:r>
            <a:r>
              <a:rPr lang="de-DE" b="1" dirty="0" smtClean="0"/>
              <a:t>?</a:t>
            </a:r>
          </a:p>
          <a:p>
            <a:endParaRPr lang="de-DE" b="1" dirty="0"/>
          </a:p>
          <a:p>
            <a:r>
              <a:rPr lang="de-DE" b="1" dirty="0"/>
              <a:t>Wie habe ich meine wissenschaftliche </a:t>
            </a:r>
            <a:br>
              <a:rPr lang="de-DE" b="1" dirty="0"/>
            </a:br>
            <a:r>
              <a:rPr lang="de-DE" b="1" dirty="0"/>
              <a:t>Befassung mit der Lehre </a:t>
            </a:r>
            <a:r>
              <a:rPr lang="de-DE" b="1" dirty="0" smtClean="0"/>
              <a:t>erlebt?</a:t>
            </a:r>
          </a:p>
          <a:p>
            <a:endParaRPr lang="de-DE" b="1" dirty="0" smtClean="0"/>
          </a:p>
          <a:p>
            <a:r>
              <a:rPr lang="de-DE" b="1" dirty="0"/>
              <a:t>Was lässt sich verallgemeinern? 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75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982" y="14492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hat in der Vorlesung, was hat in den </a:t>
            </a:r>
            <a:r>
              <a:rPr lang="de-DE" dirty="0" err="1"/>
              <a:t>Screencasts</a:t>
            </a:r>
            <a:r>
              <a:rPr lang="de-DE" dirty="0"/>
              <a:t> besser funktioniert?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9" y="831941"/>
            <a:ext cx="7030799" cy="51508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20983" y="64443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Vorlesung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5589" y="63137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4789715" y="957943"/>
            <a:ext cx="1645920" cy="6618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4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982" y="14492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hat in der Vorlesung, was hat in den </a:t>
            </a:r>
            <a:r>
              <a:rPr lang="de-DE" dirty="0" err="1"/>
              <a:t>Screencasts</a:t>
            </a:r>
            <a:r>
              <a:rPr lang="de-DE" dirty="0"/>
              <a:t> besser funktioniert?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9" y="831941"/>
            <a:ext cx="7030799" cy="51508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20983" y="64443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Vorlesung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5589" y="63137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3161212" y="1976846"/>
            <a:ext cx="1645920" cy="513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982" y="14492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hat in der Vorlesung, was hat in den </a:t>
            </a:r>
            <a:r>
              <a:rPr lang="de-DE" dirty="0" err="1"/>
              <a:t>Screencasts</a:t>
            </a:r>
            <a:r>
              <a:rPr lang="de-DE" dirty="0"/>
              <a:t> besser funktioniert?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9" y="831941"/>
            <a:ext cx="7030799" cy="51508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20983" y="64443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Vorlesung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5589" y="63137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3117669" y="2952206"/>
            <a:ext cx="1811382" cy="513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982" y="14492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hat in der Vorlesung, was hat in den </a:t>
            </a:r>
            <a:r>
              <a:rPr lang="de-DE" dirty="0" err="1"/>
              <a:t>Screencasts</a:t>
            </a:r>
            <a:r>
              <a:rPr lang="de-DE" dirty="0"/>
              <a:t> besser funktioniert?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9" y="831941"/>
            <a:ext cx="7030799" cy="51508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20983" y="64443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Vorlesung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5589" y="63137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4781006" y="3474720"/>
            <a:ext cx="1471748" cy="957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982" y="14492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hat in der Vorlesung, was hat in den </a:t>
            </a:r>
            <a:r>
              <a:rPr lang="de-DE" dirty="0" err="1"/>
              <a:t>Screencasts</a:t>
            </a:r>
            <a:r>
              <a:rPr lang="de-DE" dirty="0"/>
              <a:t> besser funktioniert?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9" y="831941"/>
            <a:ext cx="7030799" cy="51508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20983" y="64443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Vorlesung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5589" y="63137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3222171" y="4441371"/>
            <a:ext cx="1079863" cy="4615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194662" y="4454433"/>
            <a:ext cx="1079863" cy="4615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0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982" y="144921"/>
            <a:ext cx="861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hat in der Vorlesung, was hat in den </a:t>
            </a:r>
            <a:r>
              <a:rPr lang="de-DE" dirty="0" err="1"/>
              <a:t>Screencasts</a:t>
            </a:r>
            <a:r>
              <a:rPr lang="de-DE" dirty="0"/>
              <a:t> besser funktioniert?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9" y="831941"/>
            <a:ext cx="7030799" cy="51508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20983" y="64443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Vorlesung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5589" y="63137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3248297" y="4929051"/>
            <a:ext cx="1489167" cy="4615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9485" y="136212"/>
            <a:ext cx="733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Welche Elemente sollten in der Präsenzlehre verstärkt werden?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565946"/>
            <a:ext cx="8361317" cy="31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9336" y="148046"/>
            <a:ext cx="4170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Learning Analytics mit YouTube</a:t>
            </a:r>
          </a:p>
          <a:p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83029" y="963854"/>
            <a:ext cx="7859486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76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Nicht-öffentlicher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YouTube-Kanal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25.900 Views / Jahr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Wiedergabezeit: 157.000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Minuten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Entspricht 109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Teilnehmern, die sich alle Filme vollständig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anschauen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9798"/>
            <a:ext cx="9144000" cy="23070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960" y="3439886"/>
            <a:ext cx="332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Wann werden die Filme genutzt?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032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5463" y="687977"/>
            <a:ext cx="841738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SMART Podium:</a:t>
            </a:r>
          </a:p>
          <a:p>
            <a:r>
              <a:rPr lang="de-DE" dirty="0"/>
              <a:t> </a:t>
            </a:r>
            <a:r>
              <a:rPr lang="de-DE" dirty="0" smtClean="0"/>
              <a:t>Lehrfilme </a:t>
            </a:r>
            <a:r>
              <a:rPr lang="de-DE" dirty="0"/>
              <a:t>vielfältiger </a:t>
            </a:r>
            <a:r>
              <a:rPr lang="de-DE" dirty="0" smtClean="0"/>
              <a:t>gestalten</a:t>
            </a:r>
          </a:p>
          <a:p>
            <a:r>
              <a:rPr lang="de-DE" dirty="0"/>
              <a:t> </a:t>
            </a:r>
            <a:r>
              <a:rPr lang="de-DE" dirty="0" smtClean="0"/>
              <a:t>Animationen </a:t>
            </a:r>
            <a:r>
              <a:rPr lang="de-DE" dirty="0"/>
              <a:t>zur Veranschaulichung </a:t>
            </a:r>
            <a:r>
              <a:rPr lang="de-DE" dirty="0" smtClean="0"/>
              <a:t>komplexer Sachverhalte</a:t>
            </a:r>
          </a:p>
          <a:p>
            <a:r>
              <a:rPr lang="de-DE" dirty="0"/>
              <a:t> </a:t>
            </a:r>
            <a:r>
              <a:rPr lang="de-DE" dirty="0" smtClean="0"/>
              <a:t>Hervorheben auf Folien</a:t>
            </a:r>
          </a:p>
          <a:p>
            <a:r>
              <a:rPr lang="de-DE" dirty="0"/>
              <a:t> </a:t>
            </a:r>
            <a:r>
              <a:rPr lang="de-DE" dirty="0" smtClean="0"/>
              <a:t>Hervorheben in Code</a:t>
            </a:r>
          </a:p>
          <a:p>
            <a:endParaRPr lang="de-DE" dirty="0"/>
          </a:p>
          <a:p>
            <a:r>
              <a:rPr lang="de-DE" b="1" dirty="0" err="1" smtClean="0"/>
              <a:t>Camtasia</a:t>
            </a:r>
            <a:r>
              <a:rPr lang="de-DE" b="1" dirty="0" smtClean="0"/>
              <a:t>-Schnittsoftware:</a:t>
            </a:r>
          </a:p>
          <a:p>
            <a:r>
              <a:rPr lang="de-DE" dirty="0"/>
              <a:t> </a:t>
            </a:r>
            <a:r>
              <a:rPr lang="de-DE" dirty="0" smtClean="0"/>
              <a:t>- Schneller Einstieg</a:t>
            </a:r>
          </a:p>
          <a:p>
            <a:r>
              <a:rPr lang="de-DE" dirty="0"/>
              <a:t> </a:t>
            </a:r>
            <a:r>
              <a:rPr lang="de-DE" dirty="0" smtClean="0"/>
              <a:t>- Leichte Nachbearbeitung</a:t>
            </a:r>
          </a:p>
          <a:p>
            <a:r>
              <a:rPr lang="de-DE" dirty="0"/>
              <a:t> </a:t>
            </a:r>
            <a:r>
              <a:rPr lang="de-DE" dirty="0" smtClean="0"/>
              <a:t>- Zusätzliche Einblendungen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 err="1" smtClean="0"/>
              <a:t>Lessons</a:t>
            </a:r>
            <a:r>
              <a:rPr lang="de-DE" b="1" dirty="0" smtClean="0"/>
              <a:t> </a:t>
            </a:r>
            <a:r>
              <a:rPr lang="de-DE" b="1" dirty="0" err="1" smtClean="0"/>
              <a:t>Learnt</a:t>
            </a:r>
            <a:r>
              <a:rPr lang="de-DE" b="1" dirty="0" smtClean="0"/>
              <a:t> für die Aufnahme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Headset ist Pflicht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Aufnahmen „in einem Rutsch“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Versprecher sind nicht schlimm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Freies Sprechen wirkt natürlich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b="1" dirty="0" smtClean="0"/>
              <a:t>Keine Realfilmaufnahmen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Produktion sehr aufwändig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Wirkt künstlich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Kein Mehrwert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9337" y="102327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Produktion</a:t>
            </a:r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6991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79" y="244701"/>
            <a:ext cx="2059369" cy="14883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739044" y="3780326"/>
            <a:ext cx="8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/>
          </a:p>
          <a:p>
            <a:pPr algn="ctr"/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88566" y="1594231"/>
            <a:ext cx="8021491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Erkenntnisse hilfreich für zukünftige Gestaltung</a:t>
            </a:r>
          </a:p>
          <a:p>
            <a:endParaRPr lang="de-DE" sz="2400" dirty="0"/>
          </a:p>
          <a:p>
            <a:r>
              <a:rPr lang="de-DE" sz="2400" dirty="0" smtClean="0"/>
              <a:t>Evaluationsergebnisse rechtfertigen zusätzlichen Aufwand</a:t>
            </a:r>
          </a:p>
          <a:p>
            <a:endParaRPr lang="de-DE" sz="2400" dirty="0"/>
          </a:p>
          <a:p>
            <a:r>
              <a:rPr lang="de-DE" sz="2400" dirty="0" smtClean="0"/>
              <a:t>Teils ethische Herausforderung bei Datenerhebung </a:t>
            </a:r>
          </a:p>
          <a:p>
            <a:r>
              <a:rPr lang="de-DE" dirty="0" smtClean="0"/>
              <a:t>(Ilias vs. nach der Klausur)</a:t>
            </a:r>
            <a:endParaRPr lang="de-DE" dirty="0"/>
          </a:p>
          <a:p>
            <a:endParaRPr lang="de-DE" sz="2400" dirty="0" smtClean="0"/>
          </a:p>
          <a:p>
            <a:r>
              <a:rPr lang="de-DE" sz="2400" dirty="0" smtClean="0"/>
              <a:t>Qualitative und quantitative Ergebnisse sind hilfreich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- Feedback der Studierenden gibt konkrete Anregungen</a:t>
            </a:r>
          </a:p>
          <a:p>
            <a:r>
              <a:rPr lang="de-DE" sz="2400" dirty="0"/>
              <a:t>  </a:t>
            </a:r>
            <a:r>
              <a:rPr lang="de-DE" sz="2400" dirty="0" smtClean="0"/>
              <a:t>- Statistiken helfen bei Priorisierung</a:t>
            </a:r>
          </a:p>
          <a:p>
            <a:endParaRPr lang="de-DE" sz="2400" dirty="0"/>
          </a:p>
          <a:p>
            <a:r>
              <a:rPr lang="de-DE" sz="2400" dirty="0" smtClean="0"/>
              <a:t>Verwendung eher explorativ, nicht auf Publikation ausgerichtet</a:t>
            </a:r>
          </a:p>
          <a:p>
            <a:r>
              <a:rPr lang="de-DE" sz="2400" dirty="0" smtClean="0"/>
              <a:t>(z.B.: noch kein Test auf statistische Signifikanz</a:t>
            </a:r>
            <a:r>
              <a:rPr lang="de-DE" sz="2400" dirty="0" smtClean="0"/>
              <a:t>),</a:t>
            </a:r>
          </a:p>
          <a:p>
            <a:r>
              <a:rPr lang="de-DE" sz="2400" dirty="0" smtClean="0"/>
              <a:t>hat aber zu Publikationen geführt </a:t>
            </a:r>
            <a:r>
              <a:rPr lang="de-DE" sz="2400" dirty="0" smtClean="0">
                <a:sym typeface="Wingdings" panose="05000000000000000000" pitchFamily="2" charset="2"/>
              </a:rPr>
              <a:t>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35427" y="269964"/>
            <a:ext cx="5913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Wie habe ich meine wissenschaftliche 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Befassung </a:t>
            </a:r>
            <a:r>
              <a:rPr lang="de-DE" sz="2800" b="1" dirty="0"/>
              <a:t>mit der Lehre erlebt? </a:t>
            </a:r>
          </a:p>
        </p:txBody>
      </p:sp>
    </p:spTree>
    <p:extLst>
      <p:ext uri="{BB962C8B-B14F-4D97-AF65-F5344CB8AC3E}">
        <p14:creationId xmlns:p14="http://schemas.microsoft.com/office/powerpoint/2010/main" val="28434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3201" y="885100"/>
            <a:ext cx="4209461" cy="2955380"/>
          </a:xfrm>
          <a:prstGeom prst="rect">
            <a:avLst/>
          </a:prstGeom>
        </p:spPr>
      </p:pic>
      <p:pic>
        <p:nvPicPr>
          <p:cNvPr id="3" name="Grafik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54" y="884374"/>
            <a:ext cx="3857943" cy="302577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00445" y="4094239"/>
            <a:ext cx="9061270" cy="228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Studiensemester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</a:t>
            </a: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Kreditpunkte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Zuordnung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Curriculum: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Bachelor, Medieninformatik Bachelor, Wirtschaftsinformatik Bachelor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Lehrform</a:t>
            </a: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/SWS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SWS: Vorlesung 3 SWS; Übung 1 SWS; Praktikum 2 SWS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Arbeitsaufwand: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Gesamtaufwand 210 h, davon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54 h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Vorlesung  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h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Praktikum   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h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Übung    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 h Selbststudium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5132" y="165463"/>
            <a:ext cx="557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Algorithmen und Programmierung II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0790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7234" y="99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weil es ein </a:t>
            </a:r>
            <a:r>
              <a:rPr lang="de-DE" dirty="0" err="1"/>
              <a:t>Screencast</a:t>
            </a:r>
            <a:r>
              <a:rPr lang="de-DE" dirty="0"/>
              <a:t> ist, kann man pausieren oder nicht verstandene Passagen/Sätze nochmal abspulen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8343" y="226423"/>
            <a:ext cx="682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Viel Lob von den Studierenden (Motivations-</a:t>
            </a:r>
            <a:r>
              <a:rPr lang="de-DE" sz="2400" b="1" dirty="0" err="1" smtClean="0"/>
              <a:t>Boost</a:t>
            </a:r>
            <a:r>
              <a:rPr lang="de-DE" sz="2400" b="1" dirty="0" smtClean="0"/>
              <a:t>!)</a:t>
            </a:r>
            <a:endParaRPr lang="de-DE" sz="2400" b="1" dirty="0"/>
          </a:p>
        </p:txBody>
      </p:sp>
      <p:sp>
        <p:nvSpPr>
          <p:cNvPr id="4" name="Rechteck 3"/>
          <p:cNvSpPr/>
          <p:nvPr/>
        </p:nvSpPr>
        <p:spPr>
          <a:xfrm>
            <a:off x="5394960" y="1337996"/>
            <a:ext cx="2677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ich </a:t>
            </a:r>
            <a:r>
              <a:rPr lang="de-DE" dirty="0" smtClean="0"/>
              <a:t>wünschte, dass </a:t>
            </a:r>
            <a:r>
              <a:rPr lang="de-DE" dirty="0"/>
              <a:t>es bei </a:t>
            </a:r>
            <a:r>
              <a:rPr lang="de-DE" dirty="0" smtClean="0"/>
              <a:t>jeder </a:t>
            </a:r>
            <a:r>
              <a:rPr lang="de-DE" dirty="0"/>
              <a:t>Veranstaltungen sowas gibt.</a:t>
            </a:r>
          </a:p>
        </p:txBody>
      </p:sp>
      <p:sp>
        <p:nvSpPr>
          <p:cNvPr id="5" name="Rechteck 4"/>
          <p:cNvSpPr/>
          <p:nvPr/>
        </p:nvSpPr>
        <p:spPr>
          <a:xfrm>
            <a:off x="452846" y="2339480"/>
            <a:ext cx="285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</a:t>
            </a:r>
            <a:r>
              <a:rPr lang="de-DE" dirty="0" err="1"/>
              <a:t>casts</a:t>
            </a:r>
            <a:r>
              <a:rPr lang="de-DE" dirty="0"/>
              <a:t> zu schauen war mehr als hilfreich, da man parallel am PC mitarbeiten konnte</a:t>
            </a:r>
          </a:p>
        </p:txBody>
      </p:sp>
      <p:sp>
        <p:nvSpPr>
          <p:cNvPr id="6" name="Rechteck 5"/>
          <p:cNvSpPr/>
          <p:nvPr/>
        </p:nvSpPr>
        <p:spPr>
          <a:xfrm>
            <a:off x="4254136" y="39870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Ich wünsche mir in Zukunft</a:t>
            </a:r>
            <a:r>
              <a:rPr lang="de-DE" dirty="0" smtClean="0"/>
              <a:t>, dass </a:t>
            </a:r>
            <a:r>
              <a:rPr lang="de-DE" dirty="0"/>
              <a:t>mehr Professoren diesem guten Beispiel folgen</a:t>
            </a:r>
            <a:r>
              <a:rPr lang="de-DE" dirty="0" smtClean="0"/>
              <a:t>. Die </a:t>
            </a:r>
            <a:r>
              <a:rPr lang="de-DE" dirty="0" err="1"/>
              <a:t>Screencasts</a:t>
            </a:r>
            <a:r>
              <a:rPr lang="de-DE" dirty="0"/>
              <a:t> haben mir vor allem Zeit und Frust erspart.</a:t>
            </a:r>
          </a:p>
        </p:txBody>
      </p:sp>
      <p:sp>
        <p:nvSpPr>
          <p:cNvPr id="7" name="Rechteck 6"/>
          <p:cNvSpPr/>
          <p:nvPr/>
        </p:nvSpPr>
        <p:spPr>
          <a:xfrm>
            <a:off x="143691" y="5814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zurzeit alles war super!!!!!!!!!!!!!!!!!!!</a:t>
            </a:r>
            <a:br>
              <a:rPr lang="de-DE" dirty="0"/>
            </a:br>
            <a:r>
              <a:rPr lang="de-DE" dirty="0"/>
              <a:t>obwohl ich </a:t>
            </a:r>
            <a:r>
              <a:rPr lang="de-DE" dirty="0" smtClean="0"/>
              <a:t>die Klausur </a:t>
            </a:r>
            <a:r>
              <a:rPr lang="de-DE" dirty="0"/>
              <a:t>nicht bestanden habe.</a:t>
            </a:r>
          </a:p>
        </p:txBody>
      </p:sp>
      <p:sp>
        <p:nvSpPr>
          <p:cNvPr id="8" name="Rechteck 7"/>
          <p:cNvSpPr/>
          <p:nvPr/>
        </p:nvSpPr>
        <p:spPr>
          <a:xfrm>
            <a:off x="544286" y="46472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Die Videos waren sehr lehrreich und informativ!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863737" y="5335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Gute graphische Darstellung und Erklärung. Gut zur Klausurvorbereitung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3862252" y="27313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Die Erklärung und Beispiele worden sehr gut durch Bilder erklärt.</a:t>
            </a:r>
          </a:p>
        </p:txBody>
      </p:sp>
    </p:spTree>
    <p:extLst>
      <p:ext uri="{BB962C8B-B14F-4D97-AF65-F5344CB8AC3E}">
        <p14:creationId xmlns:p14="http://schemas.microsoft.com/office/powerpoint/2010/main" val="11390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8343" y="226423"/>
            <a:ext cx="589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Bestätigung positiver Effekte der </a:t>
            </a:r>
            <a:r>
              <a:rPr lang="de-DE" sz="2400" b="1" dirty="0" err="1" smtClean="0"/>
              <a:t>Screencasts</a:t>
            </a:r>
            <a:endParaRPr lang="de-DE" sz="2400" b="1" dirty="0"/>
          </a:p>
        </p:txBody>
      </p:sp>
      <p:sp>
        <p:nvSpPr>
          <p:cNvPr id="15" name="Rechteck 14"/>
          <p:cNvSpPr/>
          <p:nvPr/>
        </p:nvSpPr>
        <p:spPr>
          <a:xfrm>
            <a:off x="544286" y="2854964"/>
            <a:ext cx="727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Jederzeit verfügbar: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 Während des Semesters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 Nicht 2 Semester warten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13805" y="1045029"/>
            <a:ext cx="80720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Individulisiert</a:t>
            </a:r>
            <a:endParaRPr lang="de-DE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Wiederholte </a:t>
            </a:r>
            <a:r>
              <a:rPr lang="de-DE" dirty="0"/>
              <a:t>Wiedergabe / Mehrmals </a:t>
            </a:r>
            <a:r>
              <a:rPr lang="de-DE" dirty="0" smtClean="0"/>
              <a:t>anschauen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Pausieren und </a:t>
            </a:r>
            <a:r>
              <a:rPr lang="de-DE" dirty="0" smtClean="0"/>
              <a:t>Zurückspulen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Es ermöglicht die Vorlesung in seinem eigenen Tempo erneut zu bearbeiten</a:t>
            </a:r>
            <a:r>
              <a:rPr lang="de-DE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 Ruhe anschauen (keine Störung durch andere Studierende, Fragen)</a:t>
            </a:r>
          </a:p>
          <a:p>
            <a:endParaRPr lang="de-DE" dirty="0"/>
          </a:p>
          <a:p>
            <a:endParaRPr lang="de-DE" dirty="0"/>
          </a:p>
          <a:p>
            <a:endParaRPr lang="de-DE" b="1" dirty="0"/>
          </a:p>
        </p:txBody>
      </p:sp>
      <p:sp>
        <p:nvSpPr>
          <p:cNvPr id="17" name="Rechteck 16"/>
          <p:cNvSpPr/>
          <p:nvPr/>
        </p:nvSpPr>
        <p:spPr>
          <a:xfrm>
            <a:off x="522515" y="4217855"/>
            <a:ext cx="727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Überall verfügbar: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Erspart Anfahrt aus Köln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Ersatz bei Krankheit oder Terminproblemen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509452" y="5450119"/>
            <a:ext cx="7276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Unterstützend: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Nachbereitung </a:t>
            </a:r>
            <a:r>
              <a:rPr lang="de-DE" dirty="0"/>
              <a:t>der </a:t>
            </a:r>
            <a:r>
              <a:rPr lang="de-DE" dirty="0" smtClean="0"/>
              <a:t>Vorlesung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Lösung der Praktikumsaufgaben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Klausurvorbereitung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8343" y="226423"/>
            <a:ext cx="50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Konstruktive Verbesserungsvorschläge</a:t>
            </a:r>
            <a:endParaRPr lang="de-DE" sz="2400" b="1" dirty="0"/>
          </a:p>
        </p:txBody>
      </p:sp>
      <p:sp>
        <p:nvSpPr>
          <p:cNvPr id="6" name="Rechteck 5"/>
          <p:cNvSpPr/>
          <p:nvPr/>
        </p:nvSpPr>
        <p:spPr>
          <a:xfrm>
            <a:off x="413657" y="1059321"/>
            <a:ext cx="2329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einzig </a:t>
            </a:r>
            <a:r>
              <a:rPr lang="de-DE" dirty="0"/>
              <a:t>die teilweise sehr ungünstigen Schnitte haben gestört</a:t>
            </a:r>
          </a:p>
        </p:txBody>
      </p:sp>
      <p:sp>
        <p:nvSpPr>
          <p:cNvPr id="7" name="Rechteck 6"/>
          <p:cNvSpPr/>
          <p:nvPr/>
        </p:nvSpPr>
        <p:spPr>
          <a:xfrm>
            <a:off x="3749040" y="10680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Die technische Qualität war nicht immer perfekt, aber immer ausreichend.</a:t>
            </a:r>
          </a:p>
        </p:txBody>
      </p:sp>
      <p:sp>
        <p:nvSpPr>
          <p:cNvPr id="8" name="Rechteck 7"/>
          <p:cNvSpPr/>
          <p:nvPr/>
        </p:nvSpPr>
        <p:spPr>
          <a:xfrm>
            <a:off x="445253" y="2495397"/>
            <a:ext cx="252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Deutlichere Handnotizen</a:t>
            </a:r>
          </a:p>
        </p:txBody>
      </p:sp>
      <p:sp>
        <p:nvSpPr>
          <p:cNvPr id="10" name="Rechteck 9"/>
          <p:cNvSpPr/>
          <p:nvPr/>
        </p:nvSpPr>
        <p:spPr>
          <a:xfrm>
            <a:off x="370114" y="49719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Ich finde allerdings, dass die Videos (genau wie die Vorlesung) </a:t>
            </a:r>
            <a:r>
              <a:rPr lang="de-DE" b="1" dirty="0"/>
              <a:t>durch das händische Programmieren teils sehr langatmig </a:t>
            </a:r>
            <a:r>
              <a:rPr lang="de-DE" dirty="0"/>
              <a:t>wirken und man sich die selben Infos über das Skript in einem Bruchteil der Zeit aneignen konnte.</a:t>
            </a:r>
          </a:p>
        </p:txBody>
      </p:sp>
      <p:sp>
        <p:nvSpPr>
          <p:cNvPr id="11" name="Rechteck 10"/>
          <p:cNvSpPr/>
          <p:nvPr/>
        </p:nvSpPr>
        <p:spPr>
          <a:xfrm>
            <a:off x="396241" y="3247685"/>
            <a:ext cx="6004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Übermittlung des Wissens ist kindgerecht, interessant und motivierend gestaltet. Weiter so!</a:t>
            </a:r>
            <a:br>
              <a:rPr lang="de-DE" dirty="0"/>
            </a:br>
            <a:r>
              <a:rPr lang="de-DE" dirty="0"/>
              <a:t>Das einzige, was man verbessern könnte, wäre die Tonqualität oder </a:t>
            </a:r>
            <a:r>
              <a:rPr lang="de-DE" b="1" dirty="0"/>
              <a:t>Mikrofonqualität</a:t>
            </a:r>
            <a:r>
              <a:rPr lang="de-DE" dirty="0"/>
              <a:t> ;)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180113" y="2351314"/>
            <a:ext cx="252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Mehr </a:t>
            </a:r>
            <a:r>
              <a:rPr lang="de-DE" b="1" dirty="0" smtClean="0"/>
              <a:t>Übungen</a:t>
            </a:r>
            <a:r>
              <a:rPr lang="de-DE" dirty="0" smtClean="0"/>
              <a:t> in Videos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99612" y="5442858"/>
            <a:ext cx="321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soviel hin und herspringen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5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4619" y="12169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Besonders gut war die "Handlichkeit" der Videos, also kurze Videos zu mehr oder weniger einem Thema.</a:t>
            </a:r>
          </a:p>
        </p:txBody>
      </p:sp>
      <p:sp>
        <p:nvSpPr>
          <p:cNvPr id="3" name="Rechteck 2"/>
          <p:cNvSpPr/>
          <p:nvPr/>
        </p:nvSpPr>
        <p:spPr>
          <a:xfrm>
            <a:off x="483327" y="2330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Die Videos hätten </a:t>
            </a:r>
            <a:r>
              <a:rPr lang="de-DE" dirty="0" err="1"/>
              <a:t>evtl</a:t>
            </a:r>
            <a:r>
              <a:rPr lang="de-DE" dirty="0"/>
              <a:t> in mehrere kürzere Videos aufgeteilt werden </a:t>
            </a:r>
            <a:r>
              <a:rPr lang="de-DE" dirty="0" smtClean="0"/>
              <a:t>können</a:t>
            </a:r>
            <a:r>
              <a:rPr lang="de-DE" dirty="0"/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461554" y="32277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Bei einigen Videos wäre es schön wenn diese kürzer wären. </a:t>
            </a:r>
          </a:p>
        </p:txBody>
      </p:sp>
      <p:sp>
        <p:nvSpPr>
          <p:cNvPr id="5" name="Rechteck 4"/>
          <p:cNvSpPr/>
          <p:nvPr/>
        </p:nvSpPr>
        <p:spPr>
          <a:xfrm>
            <a:off x="465909" y="42309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Ich </a:t>
            </a:r>
            <a:r>
              <a:rPr lang="de-DE" dirty="0" smtClean="0"/>
              <a:t>persönlich </a:t>
            </a:r>
            <a:r>
              <a:rPr lang="de-DE" dirty="0"/>
              <a:t>habe die Wiedergabegeschwindigkeit auf 1,25 bis 1,5 gestellt, da diese besser meinem Lerntempo entsprechen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1555" y="383177"/>
            <a:ext cx="2688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Optimale Länge?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5352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79" y="244701"/>
            <a:ext cx="2059369" cy="14883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739044" y="3780326"/>
            <a:ext cx="8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/>
          </a:p>
          <a:p>
            <a:pPr algn="ctr"/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84360" y="1097843"/>
            <a:ext cx="70572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Ilias als Erhebungstool ist gut geeignet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YouTube „erlaubt“ Learning Analytics </a:t>
            </a:r>
          </a:p>
          <a:p>
            <a:endParaRPr lang="de-DE" sz="2400" dirty="0"/>
          </a:p>
          <a:p>
            <a:r>
              <a:rPr lang="de-DE" sz="2400" dirty="0" smtClean="0"/>
              <a:t>Sehr gute Unterstützung durch </a:t>
            </a:r>
            <a:br>
              <a:rPr lang="de-DE" sz="2400" dirty="0" smtClean="0"/>
            </a:br>
            <a:r>
              <a:rPr lang="de-DE" sz="2400" dirty="0" smtClean="0"/>
              <a:t>Hochschuldidaktik bei Planung des Fragebogens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Es werden mehr Daten generiert als ausgewertet…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Spezifischere Fragen als allgemeine Evaluationsbögen</a:t>
            </a:r>
            <a:br>
              <a:rPr lang="de-DE" sz="2400" dirty="0" smtClean="0"/>
            </a:br>
            <a:r>
              <a:rPr lang="de-DE" sz="2400" dirty="0" smtClean="0"/>
              <a:t>geben tiefere Erkenntnis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35427" y="269964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 lässt sich verallgemeinern?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1109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79" y="244701"/>
            <a:ext cx="2059369" cy="14883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739044" y="3780326"/>
            <a:ext cx="8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/>
          </a:p>
          <a:p>
            <a:pPr algn="ctr"/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84360" y="1097843"/>
            <a:ext cx="70572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Vorlesung ist entspannter, interaktiver</a:t>
            </a:r>
          </a:p>
          <a:p>
            <a:endParaRPr lang="de-DE" sz="2400" dirty="0"/>
          </a:p>
          <a:p>
            <a:r>
              <a:rPr lang="de-DE" sz="2400" dirty="0" smtClean="0"/>
              <a:t>Produktionszeit reduziert sich</a:t>
            </a:r>
          </a:p>
          <a:p>
            <a:endParaRPr lang="de-DE" sz="2400" dirty="0"/>
          </a:p>
          <a:p>
            <a:r>
              <a:rPr lang="de-DE" sz="2400" dirty="0" smtClean="0"/>
              <a:t>Sehr positives Feedback der Studierenden</a:t>
            </a:r>
          </a:p>
          <a:p>
            <a:endParaRPr lang="de-DE" sz="2400" dirty="0"/>
          </a:p>
          <a:p>
            <a:r>
              <a:rPr lang="de-DE" sz="2400" dirty="0" smtClean="0"/>
              <a:t>Positive Effekte auf Leistung</a:t>
            </a:r>
          </a:p>
          <a:p>
            <a:endParaRPr lang="de-DE" sz="2400" dirty="0"/>
          </a:p>
          <a:p>
            <a:r>
              <a:rPr lang="de-DE" sz="2400" dirty="0" smtClean="0"/>
              <a:t>ABER:</a:t>
            </a:r>
          </a:p>
          <a:p>
            <a:r>
              <a:rPr lang="de-DE" sz="2400" dirty="0" smtClean="0"/>
              <a:t>Häufige Neuproduktion bei Aktualisierung der Inhalte</a:t>
            </a:r>
          </a:p>
          <a:p>
            <a:endParaRPr lang="de-DE" sz="2400" dirty="0"/>
          </a:p>
          <a:p>
            <a:r>
              <a:rPr lang="de-DE" sz="2400" dirty="0" smtClean="0"/>
              <a:t>Weniger Teilnehmer in Vorlesung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35427" y="269964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 lässt sich verallgemeinern?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0295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1" y="575626"/>
            <a:ext cx="4014651" cy="29013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11681" y="4014651"/>
            <a:ext cx="589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Fragen? Anregungen? Antworten?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3187337" y="4815840"/>
            <a:ext cx="280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  <a:r>
              <a:rPr lang="de-DE" dirty="0" smtClean="0"/>
              <a:t>hristian.kohls@th-koeln.de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1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220196" y="1147037"/>
            <a:ext cx="1870842" cy="1383221"/>
            <a:chOff x="2839094" y="463848"/>
            <a:chExt cx="3475209" cy="148638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2089" y="463848"/>
              <a:ext cx="2882214" cy="116534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094" y="1046518"/>
              <a:ext cx="645512" cy="903717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1" y="3316069"/>
            <a:ext cx="1876297" cy="17302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5411" y="2173616"/>
            <a:ext cx="141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Präsenz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67701" y="4994060"/>
            <a:ext cx="187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Selbststudium</a:t>
            </a:r>
            <a:endParaRPr lang="de-DE" sz="20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4064696" y="1616208"/>
            <a:ext cx="2511468" cy="55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Inhaltsvermittlung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064696" y="4181209"/>
            <a:ext cx="2511468" cy="55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Vertiefung, Übung</a:t>
            </a:r>
            <a:endParaRPr lang="de-DE" dirty="0"/>
          </a:p>
        </p:txBody>
      </p:sp>
      <p:sp>
        <p:nvSpPr>
          <p:cNvPr id="12" name="Nach oben gekrümmter Pfeil 11"/>
          <p:cNvSpPr/>
          <p:nvPr/>
        </p:nvSpPr>
        <p:spPr>
          <a:xfrm rot="16200000">
            <a:off x="6038870" y="2594211"/>
            <a:ext cx="2857683" cy="10477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Nach oben gekrümmter Pfeil 12"/>
          <p:cNvSpPr/>
          <p:nvPr/>
        </p:nvSpPr>
        <p:spPr>
          <a:xfrm rot="16200000" flipH="1" flipV="1">
            <a:off x="1663252" y="2606377"/>
            <a:ext cx="3049355" cy="12151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-61640" y="1093852"/>
            <a:ext cx="1870842" cy="1383221"/>
            <a:chOff x="2839094" y="463848"/>
            <a:chExt cx="3475209" cy="148638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2089" y="463848"/>
              <a:ext cx="2882214" cy="116534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9094" y="1046518"/>
              <a:ext cx="645512" cy="903717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1" y="3316069"/>
            <a:ext cx="1876297" cy="17302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7093" y="2145111"/>
            <a:ext cx="141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Präsenz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67701" y="4994060"/>
            <a:ext cx="187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Selbststudium</a:t>
            </a:r>
            <a:endParaRPr lang="de-DE" sz="20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2151335" y="1499168"/>
            <a:ext cx="2511468" cy="55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Inhaltsvermittlung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3591839" y="4062212"/>
            <a:ext cx="2511468" cy="55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Vertiefung, Übung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642" y="1093852"/>
            <a:ext cx="1866358" cy="1563540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4847573" y="1499167"/>
            <a:ext cx="2511468" cy="6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Praktika, Übung</a:t>
            </a:r>
          </a:p>
          <a:p>
            <a:pPr algn="ctr"/>
            <a:r>
              <a:rPr lang="de-DE" sz="1400" dirty="0" smtClean="0"/>
              <a:t>Diskussion, Feedback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14741" y="119601"/>
            <a:ext cx="397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Modulorganisation an Fachhochschulen</a:t>
            </a:r>
            <a:endParaRPr lang="de-DE" b="1" dirty="0"/>
          </a:p>
        </p:txBody>
      </p:sp>
      <p:sp>
        <p:nvSpPr>
          <p:cNvPr id="17" name="Nach oben gekrümmter Pfeil 16"/>
          <p:cNvSpPr/>
          <p:nvPr/>
        </p:nvSpPr>
        <p:spPr>
          <a:xfrm rot="15099347">
            <a:off x="3667139" y="2330583"/>
            <a:ext cx="2203081" cy="10324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Nach oben gekrümmter Pfeil 17"/>
          <p:cNvSpPr/>
          <p:nvPr/>
        </p:nvSpPr>
        <p:spPr>
          <a:xfrm rot="15226963" flipH="1" flipV="1">
            <a:off x="1820657" y="2827554"/>
            <a:ext cx="2357393" cy="9770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-61640" y="1093852"/>
            <a:ext cx="1870842" cy="1383221"/>
            <a:chOff x="2839094" y="463848"/>
            <a:chExt cx="3475209" cy="148638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2089" y="463848"/>
              <a:ext cx="2882214" cy="116534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094" y="1046518"/>
              <a:ext cx="645512" cy="903717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1" y="3316069"/>
            <a:ext cx="1876297" cy="17302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7093" y="2145111"/>
            <a:ext cx="141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Präsenz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67701" y="4994060"/>
            <a:ext cx="187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Selbststudium</a:t>
            </a:r>
            <a:endParaRPr lang="de-DE" sz="20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3842369" y="4158465"/>
            <a:ext cx="2511468" cy="55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Inhaltsvermittlung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128435" y="1499166"/>
            <a:ext cx="2511468" cy="667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Vertiefung, Übung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642" y="1093852"/>
            <a:ext cx="1866358" cy="1563540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4847573" y="1499167"/>
            <a:ext cx="2511468" cy="6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Praktika, Übung</a:t>
            </a:r>
          </a:p>
          <a:p>
            <a:pPr algn="ctr"/>
            <a:r>
              <a:rPr lang="de-DE" sz="1400" dirty="0" smtClean="0"/>
              <a:t>Diskussion, Feedback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14741" y="119601"/>
            <a:ext cx="397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Modulorganisation an Fachhochschulen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200701" y="1109679"/>
            <a:ext cx="344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 Diskussion, Feedback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5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-61640" y="1093852"/>
            <a:ext cx="1870842" cy="1383221"/>
            <a:chOff x="2839094" y="463848"/>
            <a:chExt cx="3475209" cy="148638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2089" y="463848"/>
              <a:ext cx="2882214" cy="116534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094" y="1046518"/>
              <a:ext cx="645512" cy="903717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1" y="3316069"/>
            <a:ext cx="1876297" cy="17302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7093" y="2145111"/>
            <a:ext cx="141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Präsenz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67701" y="4994060"/>
            <a:ext cx="187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Selbststudium</a:t>
            </a:r>
            <a:endParaRPr lang="de-DE" sz="20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2151335" y="1499167"/>
            <a:ext cx="2511468" cy="645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Inhaltsvermittlung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969702" y="4293943"/>
            <a:ext cx="2511468" cy="55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Vertiefung, Übung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642" y="1093852"/>
            <a:ext cx="1866358" cy="1563540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4847573" y="607512"/>
            <a:ext cx="2511468" cy="1997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Praktika, Übung</a:t>
            </a:r>
          </a:p>
          <a:p>
            <a:pPr algn="ctr"/>
            <a:r>
              <a:rPr lang="de-DE" sz="1400" dirty="0" smtClean="0"/>
              <a:t>Diskussion, Feedback</a:t>
            </a:r>
          </a:p>
          <a:p>
            <a:pPr algn="ctr"/>
            <a:endParaRPr lang="de-DE" sz="1400" dirty="0"/>
          </a:p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14741" y="119601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Flex </a:t>
            </a:r>
            <a:r>
              <a:rPr lang="de-DE" b="1" dirty="0" err="1" smtClean="0"/>
              <a:t>Classroom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222166" y="1129835"/>
            <a:ext cx="344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 Diskussion, Feedback </a:t>
            </a:r>
            <a:endParaRPr lang="de-DE" dirty="0"/>
          </a:p>
        </p:txBody>
      </p:sp>
      <p:sp>
        <p:nvSpPr>
          <p:cNvPr id="12" name="Pfeil nach oben und unten 11"/>
          <p:cNvSpPr/>
          <p:nvPr/>
        </p:nvSpPr>
        <p:spPr>
          <a:xfrm>
            <a:off x="3259090" y="2288799"/>
            <a:ext cx="326392" cy="16359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2238069" y="4249675"/>
            <a:ext cx="2511468" cy="645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Inhaltsvermittlung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796525" y="4994060"/>
            <a:ext cx="12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159769" y="4994060"/>
            <a:ext cx="3492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Optionale </a:t>
            </a:r>
            <a:r>
              <a:rPr lang="de-DE" dirty="0" err="1" smtClean="0"/>
              <a:t>Screencasts</a:t>
            </a:r>
            <a:r>
              <a:rPr lang="de-DE" dirty="0" smtClean="0"/>
              <a:t> mit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Niedrigschwelliger Aufbereitung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Vertiefende Zusatzinhalte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969702" y="-47589"/>
            <a:ext cx="344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Ausbau Beratungszeit</a:t>
            </a:r>
          </a:p>
          <a:p>
            <a:r>
              <a:rPr lang="de-DE" dirty="0" smtClean="0"/>
              <a:t>Minimierung Abgabetermine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2995" y="210065"/>
            <a:ext cx="6321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Screencasts</a:t>
            </a:r>
            <a:r>
              <a:rPr lang="de-DE" sz="2800" b="1" dirty="0" smtClean="0"/>
              <a:t> On-Campus und Off-Campus</a:t>
            </a:r>
            <a:endParaRPr lang="de-DE" sz="2800" b="1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1"/>
          <a:stretch/>
        </p:blipFill>
        <p:spPr>
          <a:xfrm>
            <a:off x="1" y="1272271"/>
            <a:ext cx="4637783" cy="180129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183" y="3521675"/>
            <a:ext cx="2888833" cy="24201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" y="3312484"/>
            <a:ext cx="3860045" cy="16468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0" r="18685"/>
          <a:stretch/>
        </p:blipFill>
        <p:spPr>
          <a:xfrm>
            <a:off x="4670678" y="1343861"/>
            <a:ext cx="1966946" cy="16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2395" y="854438"/>
            <a:ext cx="4617948" cy="2707368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5170669" y="1200920"/>
            <a:ext cx="3833994" cy="243055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5463" y="139336"/>
            <a:ext cx="715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Screencasts</a:t>
            </a:r>
            <a:r>
              <a:rPr lang="de-DE" dirty="0" smtClean="0"/>
              <a:t> mit </a:t>
            </a:r>
            <a:r>
              <a:rPr lang="de-DE" dirty="0" err="1" smtClean="0"/>
              <a:t>Camtasia</a:t>
            </a:r>
            <a:r>
              <a:rPr lang="de-DE" dirty="0" smtClean="0"/>
              <a:t> aufgezeichnet,</a:t>
            </a:r>
            <a:r>
              <a:rPr lang="de-DE" dirty="0"/>
              <a:t> </a:t>
            </a:r>
            <a:r>
              <a:rPr lang="de-DE" dirty="0" smtClean="0"/>
              <a:t>Zeichnungen in SMART Notebook</a:t>
            </a:r>
          </a:p>
        </p:txBody>
      </p:sp>
      <p:pic>
        <p:nvPicPr>
          <p:cNvPr id="8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286884" y="3918313"/>
            <a:ext cx="4886007" cy="27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1197</Words>
  <Application>Microsoft Office PowerPoint</Application>
  <PresentationFormat>Bildschirmpräsentation (4:3)</PresentationFormat>
  <Paragraphs>333</Paragraphs>
  <Slides>36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ckohls</dc:creator>
  <cp:lastModifiedBy>ckohls</cp:lastModifiedBy>
  <cp:revision>158</cp:revision>
  <dcterms:created xsi:type="dcterms:W3CDTF">2016-10-23T08:55:41Z</dcterms:created>
  <dcterms:modified xsi:type="dcterms:W3CDTF">2019-05-21T16:23:49Z</dcterms:modified>
</cp:coreProperties>
</file>