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694"/>
  </p:normalViewPr>
  <p:slideViewPr>
    <p:cSldViewPr>
      <p:cViewPr varScale="1">
        <p:scale>
          <a:sx n="110" d="100"/>
          <a:sy n="110" d="100"/>
        </p:scale>
        <p:origin x="18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25471" y="1420982"/>
            <a:ext cx="9214485" cy="1529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7F90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007F90"/>
                </a:solidFill>
                <a:latin typeface="Futura PT Medium"/>
                <a:cs typeface="Futura PT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4AA0AF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7F90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007F90"/>
                </a:solidFill>
                <a:latin typeface="Futura PT Medium"/>
                <a:cs typeface="Futura PT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4AA0AF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7F90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4AA0AF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7F90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4AA0AF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4AA0AF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5471" y="1420982"/>
            <a:ext cx="3154679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7F90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300" y="2262653"/>
            <a:ext cx="9638799" cy="153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007F90"/>
                </a:solidFill>
                <a:latin typeface="Futura PT Medium"/>
                <a:cs typeface="Futura PT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361594" y="6992881"/>
            <a:ext cx="807084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4AA0AF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471" y="1420982"/>
            <a:ext cx="8561705" cy="10210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ts val="4000"/>
              </a:lnSpc>
              <a:spcBef>
                <a:spcPts val="40"/>
              </a:spcBef>
            </a:pP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Wer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hatte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schon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einmal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folgende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Gefühle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oder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Gedanken?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300" y="2803253"/>
            <a:ext cx="9641378" cy="2449388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341630" indent="-328930">
              <a:lnSpc>
                <a:spcPct val="100000"/>
              </a:lnSpc>
              <a:spcBef>
                <a:spcPts val="1100"/>
              </a:spcBef>
              <a:buAutoNum type="arabicParenR"/>
              <a:tabLst>
                <a:tab pos="341630" algn="l"/>
              </a:tabLst>
            </a:pPr>
            <a:r>
              <a:rPr sz="2500" spc="-2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Etwas</a:t>
            </a:r>
            <a:r>
              <a:rPr sz="2500" spc="-10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3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stimmt</a:t>
            </a:r>
            <a:r>
              <a:rPr sz="2500" spc="-10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2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nicht</a:t>
            </a:r>
            <a:r>
              <a:rPr sz="2500" spc="-10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mit</a:t>
            </a:r>
            <a:r>
              <a:rPr sz="2500" spc="-1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4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unserer</a:t>
            </a:r>
            <a:r>
              <a:rPr sz="2500" spc="-10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Gesellschaft.</a:t>
            </a:r>
            <a:endParaRPr sz="2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356235" indent="-343535">
              <a:lnSpc>
                <a:spcPct val="100000"/>
              </a:lnSpc>
              <a:spcBef>
                <a:spcPts val="1000"/>
              </a:spcBef>
              <a:buAutoNum type="arabicParenR"/>
              <a:tabLst>
                <a:tab pos="356235" algn="l"/>
              </a:tabLst>
            </a:pP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500" spc="-1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Dinge</a:t>
            </a:r>
            <a:r>
              <a:rPr sz="2500" spc="-1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laufen</a:t>
            </a:r>
            <a:r>
              <a:rPr sz="2500" spc="-1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nicht</a:t>
            </a:r>
            <a:r>
              <a:rPr sz="2500" spc="-1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so</a:t>
            </a:r>
            <a:r>
              <a:rPr sz="2500" spc="-1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wie</a:t>
            </a:r>
            <a:r>
              <a:rPr sz="2500" spc="-1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sie</a:t>
            </a:r>
            <a:r>
              <a:rPr sz="2500" spc="-1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sollten.</a:t>
            </a:r>
            <a:endParaRPr sz="2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356870" indent="-344170">
              <a:lnSpc>
                <a:spcPct val="100000"/>
              </a:lnSpc>
              <a:spcBef>
                <a:spcPts val="1000"/>
              </a:spcBef>
              <a:buAutoNum type="arabicParenR"/>
              <a:tabLst>
                <a:tab pos="356870" algn="l"/>
              </a:tabLst>
            </a:pP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Unser</a:t>
            </a:r>
            <a:r>
              <a:rPr sz="2500" spc="-3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gesellschaftliches</a:t>
            </a:r>
            <a:r>
              <a:rPr sz="2500" spc="-2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Zusammenleben</a:t>
            </a:r>
            <a:r>
              <a:rPr sz="2500" spc="-3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sollte</a:t>
            </a:r>
            <a:r>
              <a:rPr sz="2500" spc="-2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anders</a:t>
            </a:r>
            <a:r>
              <a:rPr sz="2500" spc="-3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organisiert</a:t>
            </a:r>
            <a:r>
              <a:rPr sz="2500" spc="-2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sein.</a:t>
            </a:r>
            <a:endParaRPr sz="2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360045" indent="-347345">
              <a:lnSpc>
                <a:spcPct val="100000"/>
              </a:lnSpc>
              <a:spcBef>
                <a:spcPts val="1000"/>
              </a:spcBef>
              <a:buAutoNum type="arabicParenR"/>
              <a:tabLst>
                <a:tab pos="360045" algn="l"/>
              </a:tabLst>
            </a:pP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In</a:t>
            </a:r>
            <a:r>
              <a:rPr sz="2500" spc="-1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unserer</a:t>
            </a:r>
            <a:r>
              <a:rPr sz="2500" spc="-1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Gesellschaft</a:t>
            </a:r>
            <a:r>
              <a:rPr sz="2500" spc="-1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funktioniert</a:t>
            </a:r>
            <a:r>
              <a:rPr sz="2500" spc="-1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eigentlich</a:t>
            </a:r>
            <a:r>
              <a:rPr sz="2500" spc="-1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alles</a:t>
            </a:r>
            <a:r>
              <a:rPr sz="2500" spc="-1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ziemlich</a:t>
            </a:r>
            <a:r>
              <a:rPr sz="2500" spc="-1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2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gut.</a:t>
            </a:r>
            <a:endParaRPr sz="2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5" name="object 5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007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007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00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9309100" y="6992881"/>
            <a:ext cx="8595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A6C7D1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7299" y="7006249"/>
            <a:ext cx="257383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01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5470" y="1420982"/>
            <a:ext cx="931702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3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Verschwörungstheorie</a:t>
            </a:r>
            <a:r>
              <a:rPr sz="3200" b="1" spc="-7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b="1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oder</a:t>
            </a:r>
            <a:r>
              <a:rPr sz="3200" b="1" spc="-6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b="1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begründete</a:t>
            </a:r>
            <a:r>
              <a:rPr sz="3200" b="1" spc="-7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b="1" spc="-1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Kritik?</a:t>
            </a:r>
            <a:endParaRPr sz="32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300" y="2213952"/>
            <a:ext cx="9848600" cy="17198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»Der</a:t>
            </a:r>
            <a:r>
              <a:rPr sz="2500" i="1" spc="-55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Papst</a:t>
            </a:r>
            <a:r>
              <a:rPr sz="2500" i="1" spc="-55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und</a:t>
            </a:r>
            <a:r>
              <a:rPr sz="2500" i="1" spc="-50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der</a:t>
            </a:r>
            <a:r>
              <a:rPr sz="2500" i="1" spc="-55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spc="-10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Vatikan</a:t>
            </a:r>
            <a:r>
              <a:rPr sz="2500" i="1" spc="-50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haben</a:t>
            </a:r>
            <a:r>
              <a:rPr sz="2500" i="1" spc="-55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die</a:t>
            </a:r>
            <a:r>
              <a:rPr sz="2500" i="1" spc="-50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Finanzkrise</a:t>
            </a:r>
            <a:r>
              <a:rPr sz="2500" i="1" spc="-55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und</a:t>
            </a:r>
            <a:r>
              <a:rPr sz="2500" i="1" spc="-50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die</a:t>
            </a:r>
            <a:r>
              <a:rPr sz="2500" i="1" spc="-55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Inflation</a:t>
            </a:r>
            <a:r>
              <a:rPr sz="2500" i="1" spc="-55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spc="-10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herbei-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geführt.</a:t>
            </a:r>
            <a:r>
              <a:rPr sz="2500" i="1" spc="-60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Sie</a:t>
            </a:r>
            <a:r>
              <a:rPr sz="2500" i="1" spc="-55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profitieren</a:t>
            </a:r>
            <a:r>
              <a:rPr sz="2500" i="1" spc="-60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von</a:t>
            </a:r>
            <a:r>
              <a:rPr sz="2500" i="1" spc="-55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Krisen,</a:t>
            </a:r>
            <a:r>
              <a:rPr sz="2500" i="1" spc="-60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denn</a:t>
            </a:r>
            <a:r>
              <a:rPr sz="2500" i="1" spc="-55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in</a:t>
            </a:r>
            <a:r>
              <a:rPr sz="2500" i="1" spc="-55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solchen</a:t>
            </a:r>
            <a:r>
              <a:rPr sz="2500" i="1" spc="-60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Zeiten</a:t>
            </a:r>
            <a:r>
              <a:rPr sz="2500" i="1" spc="-55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wenden</a:t>
            </a:r>
            <a:r>
              <a:rPr sz="2500" i="1" spc="-60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sich</a:t>
            </a:r>
            <a:r>
              <a:rPr sz="2500" i="1" spc="-55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spc="-20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Men-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schen</a:t>
            </a:r>
            <a:r>
              <a:rPr sz="2500" i="1" spc="-45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spc="-10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Religionen</a:t>
            </a:r>
            <a:r>
              <a:rPr sz="2500" i="1" spc="-45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zu,</a:t>
            </a:r>
            <a:r>
              <a:rPr sz="2500" i="1" spc="-45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um</a:t>
            </a:r>
            <a:r>
              <a:rPr sz="2500" i="1" spc="-45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Hoffnung</a:t>
            </a:r>
            <a:r>
              <a:rPr sz="2500" i="1" spc="-45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und</a:t>
            </a:r>
            <a:r>
              <a:rPr sz="2500" i="1" spc="-45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spc="-10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Trost</a:t>
            </a:r>
            <a:r>
              <a:rPr sz="2500" i="1" spc="-45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zu</a:t>
            </a:r>
            <a:r>
              <a:rPr sz="2500" i="1" spc="-45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sz="2500" i="1" spc="-10" dirty="0">
                <a:solidFill>
                  <a:srgbClr val="007F9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finden.«</a:t>
            </a:r>
            <a:endParaRPr sz="2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5" name="object 5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007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007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00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9232900" y="6992881"/>
            <a:ext cx="9357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A6C7D1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7300" y="7006249"/>
            <a:ext cx="257810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02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471" y="1420982"/>
            <a:ext cx="9156700" cy="15290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ts val="4000"/>
              </a:lnSpc>
              <a:spcBef>
                <a:spcPts val="40"/>
              </a:spcBef>
            </a:pP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Welche</a:t>
            </a:r>
            <a:r>
              <a:rPr spc="-114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Fragen</a:t>
            </a:r>
            <a:r>
              <a:rPr spc="-11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können</a:t>
            </a:r>
            <a:r>
              <a:rPr spc="-11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helfen,</a:t>
            </a:r>
            <a:r>
              <a:rPr spc="-11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um</a:t>
            </a:r>
            <a:r>
              <a:rPr spc="-11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zwischen 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Verschwörungstheorien</a:t>
            </a:r>
            <a:r>
              <a:rPr spc="-7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pc="-6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begründeter</a:t>
            </a:r>
            <a:r>
              <a:rPr spc="-6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Kritik</a:t>
            </a:r>
            <a:r>
              <a:rPr spc="-6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zu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unterscheiden?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4" name="object 4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007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007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00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9309100" y="6992881"/>
            <a:ext cx="8595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A6C7D1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27300" y="7006249"/>
            <a:ext cx="255904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03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ts val="4000"/>
              </a:lnSpc>
              <a:spcBef>
                <a:spcPts val="40"/>
              </a:spcBef>
            </a:pP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Welche</a:t>
            </a:r>
            <a:r>
              <a:rPr spc="-114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Fragen</a:t>
            </a:r>
            <a:r>
              <a:rPr spc="-11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können</a:t>
            </a:r>
            <a:r>
              <a:rPr spc="-11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helfen,</a:t>
            </a:r>
            <a:r>
              <a:rPr spc="-11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um</a:t>
            </a:r>
            <a:r>
              <a:rPr spc="-11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zwischen 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Verschwörungstheorien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 und</a:t>
            </a:r>
            <a:r>
              <a:rPr spc="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gerechtfertigter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Kritik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zu</a:t>
            </a:r>
            <a:r>
              <a:rPr spc="-5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unterscheiden?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84500" y="3260053"/>
            <a:ext cx="8934200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1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»Wie</a:t>
            </a:r>
            <a:r>
              <a:rPr sz="2500" spc="-5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groß</a:t>
            </a:r>
            <a:r>
              <a:rPr sz="2500" spc="-4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ist</a:t>
            </a:r>
            <a:r>
              <a:rPr sz="2500" spc="-5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das</a:t>
            </a:r>
            <a:r>
              <a:rPr sz="2500" spc="-4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Ausmaß</a:t>
            </a:r>
            <a:r>
              <a:rPr sz="2500" spc="-5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der</a:t>
            </a:r>
            <a:r>
              <a:rPr sz="2500" spc="-4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behaupteten</a:t>
            </a:r>
            <a:r>
              <a:rPr sz="2500" spc="-5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Verschwörung?«</a:t>
            </a:r>
            <a:endParaRPr sz="2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001" y="3402009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6" name="object 6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007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007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00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9232900" y="6992881"/>
            <a:ext cx="9357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A6C7D1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27300" y="7006249"/>
            <a:ext cx="257810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04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471" y="1420982"/>
            <a:ext cx="360202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Hilfreiche</a:t>
            </a:r>
            <a:r>
              <a:rPr spc="-1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Fragen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300" y="2288053"/>
            <a:ext cx="9416415" cy="1901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Wie</a:t>
            </a:r>
            <a:r>
              <a:rPr sz="2500" spc="-3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groß</a:t>
            </a:r>
            <a:r>
              <a:rPr sz="2500" spc="-3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ist</a:t>
            </a:r>
            <a:r>
              <a:rPr sz="2500" spc="-3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das</a:t>
            </a:r>
            <a:r>
              <a:rPr sz="2500" spc="-2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Ausmaß</a:t>
            </a:r>
            <a:r>
              <a:rPr sz="2500" spc="-3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der</a:t>
            </a:r>
            <a:r>
              <a:rPr sz="2500" spc="-3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behaupteten</a:t>
            </a:r>
            <a:r>
              <a:rPr sz="2500" spc="-3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Verschwörung?</a:t>
            </a:r>
            <a:endParaRPr sz="2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12700" marR="5080" indent="457200">
              <a:lnSpc>
                <a:spcPct val="106700"/>
              </a:lnSpc>
              <a:spcBef>
                <a:spcPts val="2300"/>
              </a:spcBef>
            </a:pP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Wird</a:t>
            </a:r>
            <a:r>
              <a:rPr sz="2500" spc="-8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behauptet,</a:t>
            </a:r>
            <a:r>
              <a:rPr sz="2500" spc="-7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dass</a:t>
            </a:r>
            <a:r>
              <a:rPr sz="2500" spc="-7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eine</a:t>
            </a:r>
            <a:r>
              <a:rPr sz="2500" spc="-7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kleine</a:t>
            </a:r>
            <a:r>
              <a:rPr sz="2500" spc="-7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Gruppe</a:t>
            </a:r>
            <a:r>
              <a:rPr sz="2500" spc="-7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2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komplexe</a:t>
            </a:r>
            <a:r>
              <a:rPr sz="2500" spc="-7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Entwicklungen</a:t>
            </a:r>
            <a:r>
              <a:rPr sz="2500" spc="-8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2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 </a:t>
            </a:r>
            <a:r>
              <a:rPr sz="2500" spc="-1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Prozesse</a:t>
            </a:r>
            <a:r>
              <a:rPr sz="2500" spc="-6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wie</a:t>
            </a:r>
            <a:r>
              <a:rPr sz="2500" spc="-5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Kriege</a:t>
            </a:r>
            <a:r>
              <a:rPr sz="2500" spc="-5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oder</a:t>
            </a:r>
            <a:r>
              <a:rPr sz="2500" spc="-5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den</a:t>
            </a:r>
            <a:r>
              <a:rPr sz="2500" spc="-5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Klimawandel</a:t>
            </a:r>
            <a:r>
              <a:rPr sz="2500" spc="-5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beherrschen</a:t>
            </a:r>
            <a:r>
              <a:rPr sz="2500" spc="-5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500" spc="-5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steuern</a:t>
            </a:r>
            <a:r>
              <a:rPr sz="2500" spc="-5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kann?</a:t>
            </a:r>
            <a:endParaRPr sz="2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001" y="2430009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0001" y="3058160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7" name="object 7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007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007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00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9309100" y="6992881"/>
            <a:ext cx="8595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A6C7D1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27300" y="7006249"/>
            <a:ext cx="259715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05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471" y="1420982"/>
            <a:ext cx="344962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Hilfreiche</a:t>
            </a:r>
            <a:r>
              <a:rPr spc="-1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Fragen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27300" y="2262653"/>
            <a:ext cx="9772400" cy="15414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7200">
              <a:lnSpc>
                <a:spcPct val="106700"/>
              </a:lnSpc>
              <a:spcBef>
                <a:spcPts val="100"/>
              </a:spcBef>
            </a:pP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Steht</a:t>
            </a:r>
            <a:r>
              <a:rPr spc="-1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bei</a:t>
            </a:r>
            <a:r>
              <a:rPr spc="-14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der</a:t>
            </a:r>
            <a:r>
              <a:rPr spc="-1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Theorie</a:t>
            </a:r>
            <a:r>
              <a:rPr spc="-1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eher</a:t>
            </a:r>
            <a:r>
              <a:rPr spc="-1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ein</a:t>
            </a:r>
            <a:r>
              <a:rPr spc="-1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Plan</a:t>
            </a:r>
            <a:r>
              <a:rPr spc="-1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pc="-1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ein</a:t>
            </a:r>
            <a:r>
              <a:rPr spc="-1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Ereignis</a:t>
            </a:r>
            <a:r>
              <a:rPr spc="-11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oder</a:t>
            </a:r>
            <a:r>
              <a:rPr spc="-1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pc="-1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Anschuldigung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bestimmter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Gruppen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oder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Einzelpersonen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im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Fokus?</a:t>
            </a:r>
          </a:p>
          <a:p>
            <a:pPr marL="469900">
              <a:lnSpc>
                <a:spcPct val="100000"/>
              </a:lnSpc>
              <a:spcBef>
                <a:spcPts val="2500"/>
              </a:spcBef>
            </a:pP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Werden</a:t>
            </a:r>
            <a:r>
              <a:rPr spc="-5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seriöse</a:t>
            </a:r>
            <a:r>
              <a:rPr spc="-4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Quellen</a:t>
            </a:r>
            <a:r>
              <a:rPr spc="-4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für</a:t>
            </a:r>
            <a:r>
              <a:rPr spc="-4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pc="-4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Behauptung</a:t>
            </a:r>
            <a:r>
              <a:rPr spc="-4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herangezogen?</a:t>
            </a:r>
          </a:p>
        </p:txBody>
      </p:sp>
      <p:sp>
        <p:nvSpPr>
          <p:cNvPr id="4" name="object 4"/>
          <p:cNvSpPr/>
          <p:nvPr/>
        </p:nvSpPr>
        <p:spPr>
          <a:xfrm>
            <a:off x="540001" y="2409825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0001" y="3476625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7" name="object 7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007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007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00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9309100" y="6992881"/>
            <a:ext cx="8595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A6C7D1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27300" y="7006249"/>
            <a:ext cx="259715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06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471" y="1420982"/>
            <a:ext cx="344962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Hilfreiche</a:t>
            </a:r>
            <a:r>
              <a:rPr spc="-1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Fragen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84500" y="2288053"/>
            <a:ext cx="9184178" cy="14875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Wird</a:t>
            </a:r>
            <a:r>
              <a:rPr sz="2500" spc="-4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500" spc="-4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Welt</a:t>
            </a:r>
            <a:r>
              <a:rPr sz="2500" spc="-4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grundlegend</a:t>
            </a:r>
            <a:r>
              <a:rPr sz="2500" spc="-4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in</a:t>
            </a:r>
            <a:r>
              <a:rPr sz="2500" spc="-4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Gut</a:t>
            </a:r>
            <a:r>
              <a:rPr sz="2500" spc="-4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500" spc="-4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Böse</a:t>
            </a:r>
            <a:r>
              <a:rPr sz="2500" spc="-4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eingeteilt?</a:t>
            </a:r>
            <a:endParaRPr sz="2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12700">
              <a:lnSpc>
                <a:spcPct val="100000"/>
              </a:lnSpc>
              <a:spcBef>
                <a:spcPts val="2500"/>
              </a:spcBef>
            </a:pPr>
            <a:r>
              <a:rPr sz="2500" spc="-1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Werden</a:t>
            </a:r>
            <a:r>
              <a:rPr sz="2500" spc="-3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Ursachen</a:t>
            </a:r>
            <a:r>
              <a:rPr sz="2500" spc="-3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eines</a:t>
            </a:r>
            <a:r>
              <a:rPr sz="2500" spc="-3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Problems</a:t>
            </a:r>
            <a:r>
              <a:rPr sz="2500" spc="-3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oder</a:t>
            </a:r>
            <a:r>
              <a:rPr sz="2500" spc="-3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einer</a:t>
            </a:r>
            <a:r>
              <a:rPr sz="2500" spc="-3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Entwicklung</a:t>
            </a:r>
            <a:r>
              <a:rPr sz="2500" spc="-3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personalisiert?</a:t>
            </a:r>
            <a:endParaRPr sz="2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001" y="2430009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0001" y="3139210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7" name="object 7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007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007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00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9232900" y="6992881"/>
            <a:ext cx="9357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A6C7D1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27300" y="7006249"/>
            <a:ext cx="247650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007F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07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220</Words>
  <Application>Microsoft Macintosh PowerPoint</Application>
  <PresentationFormat>Benutzerdefiniert</PresentationFormat>
  <Paragraphs>33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Futura Book</vt:lpstr>
      <vt:lpstr>FUTURA MEDIUM</vt:lpstr>
      <vt:lpstr>Futura PT Heavy</vt:lpstr>
      <vt:lpstr>Futura PT Medium</vt:lpstr>
      <vt:lpstr>Urbanist</vt:lpstr>
      <vt:lpstr>Office Theme</vt:lpstr>
      <vt:lpstr>Wer hatte schon einmal folgende Gefühle oder Gedanken?</vt:lpstr>
      <vt:lpstr>PowerPoint-Präsentation</vt:lpstr>
      <vt:lpstr>Welche Fragen können helfen, um zwischen Verschwörungstheorien und begründeter Kritik zu unterscheiden?</vt:lpstr>
      <vt:lpstr>Welche Fragen können helfen, um zwischen Verschwörungstheorien und gerechtfertigter Kritik zu unterscheiden?</vt:lpstr>
      <vt:lpstr>Hilfreiche Fragen</vt:lpstr>
      <vt:lpstr>Hilfreiche Fragen</vt:lpstr>
      <vt:lpstr>Hilfreiche Fragen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 hatte schon einmal folgende Gefühle oder Gedanken?</dc:title>
  <cp:lastModifiedBy>Julia Hillebrand</cp:lastModifiedBy>
  <cp:revision>1</cp:revision>
  <dcterms:created xsi:type="dcterms:W3CDTF">2024-05-08T16:37:56Z</dcterms:created>
  <dcterms:modified xsi:type="dcterms:W3CDTF">2024-05-08T16:41:13Z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2024-05-08T00:00:00Z</vt:filetime>
  </property>
  <property fmtid="{D5CDD505-2E9C-101B-9397-08002B2CF9AE}" pid="3" name="Creator">
    <vt:lpwstr>Adobe InDesign 19.4 (Macintosh)</vt:lpwstr>
  </property>
  <property fmtid="{D5CDD505-2E9C-101B-9397-08002B2CF9AE}" pid="4" name="LastSaved">
    <vt:filetime>2024-05-08T00:00:00Z</vt:filetime>
  </property>
  <property fmtid="{D5CDD505-2E9C-101B-9397-08002B2CF9AE}" pid="5" name="Producer">
    <vt:lpwstr>Adobe PDF Library 17.0</vt:lpwstr>
  </property>
</Properties>
</file>