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6" autoAdjust="0"/>
    <p:restoredTop sz="86418" autoAdjust="0"/>
  </p:normalViewPr>
  <p:slideViewPr>
    <p:cSldViewPr>
      <p:cViewPr>
        <p:scale>
          <a:sx n="108" d="100"/>
          <a:sy n="108" d="100"/>
        </p:scale>
        <p:origin x="-62" y="-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5471" y="1420982"/>
            <a:ext cx="9642457" cy="1021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1672" y="624634"/>
            <a:ext cx="828040" cy="565150"/>
          </a:xfrm>
          <a:custGeom>
            <a:avLst/>
            <a:gdLst/>
            <a:ahLst/>
            <a:cxnLst/>
            <a:rect l="l" t="t" r="r" b="b"/>
            <a:pathLst>
              <a:path w="828040" h="565150">
                <a:moveTo>
                  <a:pt x="404977" y="526719"/>
                </a:moveTo>
                <a:lnTo>
                  <a:pt x="348987" y="524402"/>
                </a:lnTo>
                <a:lnTo>
                  <a:pt x="295604" y="517637"/>
                </a:lnTo>
                <a:lnTo>
                  <a:pt x="245259" y="506699"/>
                </a:lnTo>
                <a:lnTo>
                  <a:pt x="198383" y="491867"/>
                </a:lnTo>
                <a:lnTo>
                  <a:pt x="155407" y="473418"/>
                </a:lnTo>
                <a:lnTo>
                  <a:pt x="116763" y="451627"/>
                </a:lnTo>
                <a:lnTo>
                  <a:pt x="82882" y="426774"/>
                </a:lnTo>
                <a:lnTo>
                  <a:pt x="54194" y="399134"/>
                </a:lnTo>
                <a:lnTo>
                  <a:pt x="14123" y="336604"/>
                </a:lnTo>
                <a:lnTo>
                  <a:pt x="0" y="266255"/>
                </a:lnTo>
                <a:lnTo>
                  <a:pt x="3778" y="230127"/>
                </a:lnTo>
                <a:lnTo>
                  <a:pt x="32527" y="162620"/>
                </a:lnTo>
                <a:lnTo>
                  <a:pt x="56512" y="131874"/>
                </a:lnTo>
                <a:lnTo>
                  <a:pt x="86245" y="103558"/>
                </a:lnTo>
                <a:lnTo>
                  <a:pt x="121234" y="77987"/>
                </a:lnTo>
                <a:lnTo>
                  <a:pt x="160985" y="55480"/>
                </a:lnTo>
                <a:lnTo>
                  <a:pt x="205006" y="36353"/>
                </a:lnTo>
                <a:lnTo>
                  <a:pt x="252803" y="20924"/>
                </a:lnTo>
                <a:lnTo>
                  <a:pt x="303882" y="9511"/>
                </a:lnTo>
                <a:lnTo>
                  <a:pt x="357752" y="2430"/>
                </a:lnTo>
                <a:lnTo>
                  <a:pt x="413918" y="0"/>
                </a:lnTo>
                <a:lnTo>
                  <a:pt x="470087" y="2430"/>
                </a:lnTo>
                <a:lnTo>
                  <a:pt x="523959" y="9511"/>
                </a:lnTo>
                <a:lnTo>
                  <a:pt x="575041" y="20924"/>
                </a:lnTo>
                <a:lnTo>
                  <a:pt x="622839" y="36353"/>
                </a:lnTo>
                <a:lnTo>
                  <a:pt x="666861" y="55480"/>
                </a:lnTo>
                <a:lnTo>
                  <a:pt x="706613" y="77987"/>
                </a:lnTo>
                <a:lnTo>
                  <a:pt x="741603" y="103558"/>
                </a:lnTo>
                <a:lnTo>
                  <a:pt x="771336" y="131874"/>
                </a:lnTo>
                <a:lnTo>
                  <a:pt x="795321" y="162620"/>
                </a:lnTo>
                <a:lnTo>
                  <a:pt x="824070" y="230127"/>
                </a:lnTo>
                <a:lnTo>
                  <a:pt x="827849" y="266255"/>
                </a:lnTo>
                <a:lnTo>
                  <a:pt x="821989" y="311148"/>
                </a:lnTo>
                <a:lnTo>
                  <a:pt x="805051" y="353615"/>
                </a:lnTo>
                <a:lnTo>
                  <a:pt x="777995" y="393039"/>
                </a:lnTo>
                <a:lnTo>
                  <a:pt x="741781" y="428802"/>
                </a:lnTo>
                <a:lnTo>
                  <a:pt x="743802" y="458350"/>
                </a:lnTo>
                <a:lnTo>
                  <a:pt x="771328" y="504124"/>
                </a:lnTo>
                <a:lnTo>
                  <a:pt x="803292" y="546201"/>
                </a:lnTo>
                <a:lnTo>
                  <a:pt x="818629" y="564654"/>
                </a:lnTo>
                <a:lnTo>
                  <a:pt x="737363" y="561953"/>
                </a:lnTo>
                <a:lnTo>
                  <a:pt x="686660" y="557145"/>
                </a:lnTo>
                <a:lnTo>
                  <a:pt x="645268" y="546713"/>
                </a:lnTo>
                <a:lnTo>
                  <a:pt x="591934" y="527138"/>
                </a:lnTo>
                <a:lnTo>
                  <a:pt x="548436" y="519149"/>
                </a:lnTo>
                <a:lnTo>
                  <a:pt x="497308" y="519885"/>
                </a:lnTo>
                <a:lnTo>
                  <a:pt x="446753" y="524143"/>
                </a:lnTo>
                <a:lnTo>
                  <a:pt x="404977" y="526719"/>
                </a:lnTo>
                <a:close/>
              </a:path>
            </a:pathLst>
          </a:custGeom>
          <a:ln w="24206">
            <a:solidFill>
              <a:srgbClr val="007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1510" y="480947"/>
            <a:ext cx="685165" cy="471170"/>
          </a:xfrm>
          <a:custGeom>
            <a:avLst/>
            <a:gdLst/>
            <a:ahLst/>
            <a:cxnLst/>
            <a:rect l="l" t="t" r="r" b="b"/>
            <a:pathLst>
              <a:path w="685165" h="471169">
                <a:moveTo>
                  <a:pt x="342404" y="0"/>
                </a:moveTo>
                <a:lnTo>
                  <a:pt x="286865" y="2884"/>
                </a:lnTo>
                <a:lnTo>
                  <a:pt x="234179" y="11233"/>
                </a:lnTo>
                <a:lnTo>
                  <a:pt x="185050" y="24595"/>
                </a:lnTo>
                <a:lnTo>
                  <a:pt x="140185" y="42515"/>
                </a:lnTo>
                <a:lnTo>
                  <a:pt x="100288" y="64539"/>
                </a:lnTo>
                <a:lnTo>
                  <a:pt x="66064" y="90215"/>
                </a:lnTo>
                <a:lnTo>
                  <a:pt x="38218" y="119088"/>
                </a:lnTo>
                <a:lnTo>
                  <a:pt x="4481" y="184613"/>
                </a:lnTo>
                <a:lnTo>
                  <a:pt x="0" y="220357"/>
                </a:lnTo>
                <a:lnTo>
                  <a:pt x="4846" y="257517"/>
                </a:lnTo>
                <a:lnTo>
                  <a:pt x="18857" y="292666"/>
                </a:lnTo>
                <a:lnTo>
                  <a:pt x="41239" y="325294"/>
                </a:lnTo>
                <a:lnTo>
                  <a:pt x="71196" y="354888"/>
                </a:lnTo>
                <a:lnTo>
                  <a:pt x="69524" y="379350"/>
                </a:lnTo>
                <a:lnTo>
                  <a:pt x="46751" y="417242"/>
                </a:lnTo>
                <a:lnTo>
                  <a:pt x="20307" y="452072"/>
                </a:lnTo>
                <a:lnTo>
                  <a:pt x="7619" y="467347"/>
                </a:lnTo>
                <a:lnTo>
                  <a:pt x="77658" y="471091"/>
                </a:lnTo>
                <a:lnTo>
                  <a:pt x="120538" y="469103"/>
                </a:lnTo>
                <a:lnTo>
                  <a:pt x="153841" y="458471"/>
                </a:lnTo>
                <a:lnTo>
                  <a:pt x="195148" y="436283"/>
                </a:lnTo>
                <a:lnTo>
                  <a:pt x="225599" y="429733"/>
                </a:lnTo>
                <a:lnTo>
                  <a:pt x="265837" y="432066"/>
                </a:lnTo>
                <a:lnTo>
                  <a:pt x="307546" y="437618"/>
                </a:lnTo>
                <a:lnTo>
                  <a:pt x="342404" y="440728"/>
                </a:lnTo>
                <a:lnTo>
                  <a:pt x="397944" y="437843"/>
                </a:lnTo>
                <a:lnTo>
                  <a:pt x="450630" y="429493"/>
                </a:lnTo>
                <a:lnTo>
                  <a:pt x="499758" y="416130"/>
                </a:lnTo>
                <a:lnTo>
                  <a:pt x="544623" y="398208"/>
                </a:lnTo>
                <a:lnTo>
                  <a:pt x="584520" y="376181"/>
                </a:lnTo>
                <a:lnTo>
                  <a:pt x="618744" y="350504"/>
                </a:lnTo>
                <a:lnTo>
                  <a:pt x="646590" y="321629"/>
                </a:lnTo>
                <a:lnTo>
                  <a:pt x="680327" y="256102"/>
                </a:lnTo>
                <a:lnTo>
                  <a:pt x="684809" y="220357"/>
                </a:lnTo>
                <a:lnTo>
                  <a:pt x="680327" y="184613"/>
                </a:lnTo>
                <a:lnTo>
                  <a:pt x="646590" y="119088"/>
                </a:lnTo>
                <a:lnTo>
                  <a:pt x="618744" y="90215"/>
                </a:lnTo>
                <a:lnTo>
                  <a:pt x="584520" y="64539"/>
                </a:lnTo>
                <a:lnTo>
                  <a:pt x="544623" y="42515"/>
                </a:lnTo>
                <a:lnTo>
                  <a:pt x="499758" y="24595"/>
                </a:lnTo>
                <a:lnTo>
                  <a:pt x="450630" y="11233"/>
                </a:lnTo>
                <a:lnTo>
                  <a:pt x="397944" y="2884"/>
                </a:lnTo>
                <a:lnTo>
                  <a:pt x="3424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1510" y="480947"/>
            <a:ext cx="685165" cy="471170"/>
          </a:xfrm>
          <a:custGeom>
            <a:avLst/>
            <a:gdLst/>
            <a:ahLst/>
            <a:cxnLst/>
            <a:rect l="l" t="t" r="r" b="b"/>
            <a:pathLst>
              <a:path w="685165" h="471169">
                <a:moveTo>
                  <a:pt x="342404" y="440728"/>
                </a:moveTo>
                <a:lnTo>
                  <a:pt x="397944" y="437843"/>
                </a:lnTo>
                <a:lnTo>
                  <a:pt x="450630" y="429493"/>
                </a:lnTo>
                <a:lnTo>
                  <a:pt x="499758" y="416130"/>
                </a:lnTo>
                <a:lnTo>
                  <a:pt x="544623" y="398208"/>
                </a:lnTo>
                <a:lnTo>
                  <a:pt x="584520" y="376181"/>
                </a:lnTo>
                <a:lnTo>
                  <a:pt x="618744" y="350504"/>
                </a:lnTo>
                <a:lnTo>
                  <a:pt x="646590" y="321629"/>
                </a:lnTo>
                <a:lnTo>
                  <a:pt x="680327" y="256102"/>
                </a:lnTo>
                <a:lnTo>
                  <a:pt x="684809" y="220357"/>
                </a:lnTo>
                <a:lnTo>
                  <a:pt x="680327" y="184613"/>
                </a:lnTo>
                <a:lnTo>
                  <a:pt x="646590" y="119088"/>
                </a:lnTo>
                <a:lnTo>
                  <a:pt x="618744" y="90215"/>
                </a:lnTo>
                <a:lnTo>
                  <a:pt x="584520" y="64539"/>
                </a:lnTo>
                <a:lnTo>
                  <a:pt x="544623" y="42515"/>
                </a:lnTo>
                <a:lnTo>
                  <a:pt x="499758" y="24595"/>
                </a:lnTo>
                <a:lnTo>
                  <a:pt x="450630" y="11233"/>
                </a:lnTo>
                <a:lnTo>
                  <a:pt x="397944" y="2884"/>
                </a:lnTo>
                <a:lnTo>
                  <a:pt x="342404" y="0"/>
                </a:lnTo>
                <a:lnTo>
                  <a:pt x="286865" y="2884"/>
                </a:lnTo>
                <a:lnTo>
                  <a:pt x="234179" y="11233"/>
                </a:lnTo>
                <a:lnTo>
                  <a:pt x="185050" y="24595"/>
                </a:lnTo>
                <a:lnTo>
                  <a:pt x="140185" y="42515"/>
                </a:lnTo>
                <a:lnTo>
                  <a:pt x="100288" y="64539"/>
                </a:lnTo>
                <a:lnTo>
                  <a:pt x="66064" y="90215"/>
                </a:lnTo>
                <a:lnTo>
                  <a:pt x="38218" y="119088"/>
                </a:lnTo>
                <a:lnTo>
                  <a:pt x="4481" y="184613"/>
                </a:lnTo>
                <a:lnTo>
                  <a:pt x="0" y="220357"/>
                </a:lnTo>
                <a:lnTo>
                  <a:pt x="4846" y="257517"/>
                </a:lnTo>
                <a:lnTo>
                  <a:pt x="18857" y="292666"/>
                </a:lnTo>
                <a:lnTo>
                  <a:pt x="41239" y="325294"/>
                </a:lnTo>
                <a:lnTo>
                  <a:pt x="71196" y="354888"/>
                </a:lnTo>
                <a:lnTo>
                  <a:pt x="69524" y="379350"/>
                </a:lnTo>
                <a:lnTo>
                  <a:pt x="46751" y="417242"/>
                </a:lnTo>
                <a:lnTo>
                  <a:pt x="20307" y="452072"/>
                </a:lnTo>
                <a:lnTo>
                  <a:pt x="7619" y="467347"/>
                </a:lnTo>
                <a:lnTo>
                  <a:pt x="77658" y="471091"/>
                </a:lnTo>
                <a:lnTo>
                  <a:pt x="120538" y="469103"/>
                </a:lnTo>
                <a:lnTo>
                  <a:pt x="153841" y="458471"/>
                </a:lnTo>
                <a:lnTo>
                  <a:pt x="195148" y="436283"/>
                </a:lnTo>
                <a:lnTo>
                  <a:pt x="225599" y="429733"/>
                </a:lnTo>
                <a:lnTo>
                  <a:pt x="265837" y="432066"/>
                </a:lnTo>
                <a:lnTo>
                  <a:pt x="307546" y="437618"/>
                </a:lnTo>
                <a:lnTo>
                  <a:pt x="342404" y="440728"/>
                </a:lnTo>
                <a:close/>
              </a:path>
            </a:pathLst>
          </a:custGeom>
          <a:ln w="24206">
            <a:solidFill>
              <a:srgbClr val="007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88372" y="887806"/>
            <a:ext cx="296545" cy="64769"/>
          </a:xfrm>
          <a:custGeom>
            <a:avLst/>
            <a:gdLst/>
            <a:ahLst/>
            <a:cxnLst/>
            <a:rect l="l" t="t" r="r" b="b"/>
            <a:pathLst>
              <a:path w="296544" h="64769">
                <a:moveTo>
                  <a:pt x="32092" y="0"/>
                </a:moveTo>
                <a:lnTo>
                  <a:pt x="19438" y="2469"/>
                </a:lnTo>
                <a:lnTo>
                  <a:pt x="9255" y="9259"/>
                </a:lnTo>
                <a:lnTo>
                  <a:pt x="2467" y="19443"/>
                </a:lnTo>
                <a:lnTo>
                  <a:pt x="0" y="32092"/>
                </a:lnTo>
                <a:lnTo>
                  <a:pt x="2467" y="44742"/>
                </a:lnTo>
                <a:lnTo>
                  <a:pt x="9255" y="54925"/>
                </a:lnTo>
                <a:lnTo>
                  <a:pt x="19438" y="61716"/>
                </a:lnTo>
                <a:lnTo>
                  <a:pt x="32092" y="64185"/>
                </a:lnTo>
                <a:lnTo>
                  <a:pt x="44742" y="61716"/>
                </a:lnTo>
                <a:lnTo>
                  <a:pt x="54925" y="54925"/>
                </a:lnTo>
                <a:lnTo>
                  <a:pt x="61716" y="44742"/>
                </a:lnTo>
                <a:lnTo>
                  <a:pt x="64185" y="32092"/>
                </a:lnTo>
                <a:lnTo>
                  <a:pt x="61716" y="19443"/>
                </a:lnTo>
                <a:lnTo>
                  <a:pt x="54925" y="9259"/>
                </a:lnTo>
                <a:lnTo>
                  <a:pt x="44742" y="2469"/>
                </a:lnTo>
                <a:lnTo>
                  <a:pt x="32092" y="0"/>
                </a:lnTo>
                <a:close/>
              </a:path>
              <a:path w="296544" h="64769">
                <a:moveTo>
                  <a:pt x="148209" y="0"/>
                </a:moveTo>
                <a:lnTo>
                  <a:pt x="135559" y="2469"/>
                </a:lnTo>
                <a:lnTo>
                  <a:pt x="125375" y="9259"/>
                </a:lnTo>
                <a:lnTo>
                  <a:pt x="118585" y="19443"/>
                </a:lnTo>
                <a:lnTo>
                  <a:pt x="116116" y="32092"/>
                </a:lnTo>
                <a:lnTo>
                  <a:pt x="118585" y="44742"/>
                </a:lnTo>
                <a:lnTo>
                  <a:pt x="125375" y="54925"/>
                </a:lnTo>
                <a:lnTo>
                  <a:pt x="135559" y="61716"/>
                </a:lnTo>
                <a:lnTo>
                  <a:pt x="148209" y="64185"/>
                </a:lnTo>
                <a:lnTo>
                  <a:pt x="160863" y="61716"/>
                </a:lnTo>
                <a:lnTo>
                  <a:pt x="171046" y="54925"/>
                </a:lnTo>
                <a:lnTo>
                  <a:pt x="177834" y="44742"/>
                </a:lnTo>
                <a:lnTo>
                  <a:pt x="180301" y="32092"/>
                </a:lnTo>
                <a:lnTo>
                  <a:pt x="177834" y="19443"/>
                </a:lnTo>
                <a:lnTo>
                  <a:pt x="171046" y="9259"/>
                </a:lnTo>
                <a:lnTo>
                  <a:pt x="160863" y="2469"/>
                </a:lnTo>
                <a:lnTo>
                  <a:pt x="148209" y="0"/>
                </a:lnTo>
                <a:close/>
              </a:path>
              <a:path w="296544" h="64769">
                <a:moveTo>
                  <a:pt x="264325" y="0"/>
                </a:moveTo>
                <a:lnTo>
                  <a:pt x="251675" y="2469"/>
                </a:lnTo>
                <a:lnTo>
                  <a:pt x="241492" y="9259"/>
                </a:lnTo>
                <a:lnTo>
                  <a:pt x="234701" y="19443"/>
                </a:lnTo>
                <a:lnTo>
                  <a:pt x="232232" y="32092"/>
                </a:lnTo>
                <a:lnTo>
                  <a:pt x="234701" y="44742"/>
                </a:lnTo>
                <a:lnTo>
                  <a:pt x="241492" y="54925"/>
                </a:lnTo>
                <a:lnTo>
                  <a:pt x="251675" y="61716"/>
                </a:lnTo>
                <a:lnTo>
                  <a:pt x="264325" y="64185"/>
                </a:lnTo>
                <a:lnTo>
                  <a:pt x="276979" y="61716"/>
                </a:lnTo>
                <a:lnTo>
                  <a:pt x="287162" y="54925"/>
                </a:lnTo>
                <a:lnTo>
                  <a:pt x="293950" y="44742"/>
                </a:lnTo>
                <a:lnTo>
                  <a:pt x="296418" y="32092"/>
                </a:lnTo>
                <a:lnTo>
                  <a:pt x="293950" y="19443"/>
                </a:lnTo>
                <a:lnTo>
                  <a:pt x="287162" y="9259"/>
                </a:lnTo>
                <a:lnTo>
                  <a:pt x="276979" y="2469"/>
                </a:lnTo>
                <a:lnTo>
                  <a:pt x="264325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4683" y="584692"/>
            <a:ext cx="140385" cy="2410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471" y="1420982"/>
            <a:ext cx="836549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7F90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262653"/>
            <a:ext cx="9638799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07F90"/>
                </a:solidFill>
                <a:latin typeface="Futura PT Medium"/>
                <a:cs typeface="Futura PT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4AA0AF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01900" y="7006249"/>
            <a:ext cx="285750" cy="301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007F90"/>
                </a:solidFill>
                <a:latin typeface="Proxima Nova"/>
                <a:cs typeface="Proxima Nova"/>
              </a:defRPr>
            </a:lvl1pPr>
          </a:lstStyle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iktok.com/@tagesschau/video/7347750211156053280" TargetMode="External"/><Relationship Id="rId13" Type="http://schemas.openxmlformats.org/officeDocument/2006/relationships/hyperlink" Target="https://www.tiktok.com/@tagesschau/video/7220836246937996549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hyperlink" Target="https://www.tiktok.com/@tagesschau/video/717001824627012736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11" Type="http://schemas.openxmlformats.org/officeDocument/2006/relationships/hyperlink" Target="https://www.tiktok.com/@proasyl/video/7264565558492826912" TargetMode="External"/><Relationship Id="rId5" Type="http://schemas.openxmlformats.org/officeDocument/2006/relationships/image" Target="../media/image5.jpg"/><Relationship Id="rId10" Type="http://schemas.openxmlformats.org/officeDocument/2006/relationships/hyperlink" Target="https://www.tiktok.com/@welthungerhilfe/photo/7346898750855580961" TargetMode="External"/><Relationship Id="rId4" Type="http://schemas.openxmlformats.org/officeDocument/2006/relationships/image" Target="../media/image4.jpg"/><Relationship Id="rId9" Type="http://schemas.openxmlformats.org/officeDocument/2006/relationships/hyperlink" Target="https://www.tiktok.com/@tagesschau/video/732289722017964368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welthungerhilfe/photo/734689875085558096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proasyl/video/726456555849282691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tagesschau/video/717001824627012736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tagesschau/video/722083624693799654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ktok.com/@tagesschau/video/7322897220179643681(11.01" TargetMode="External"/><Relationship Id="rId7" Type="http://schemas.openxmlformats.org/officeDocument/2006/relationships/hyperlink" Target="https://www.tiktok.com/@tagesschau/video/7220836246937996549" TargetMode="External"/><Relationship Id="rId2" Type="http://schemas.openxmlformats.org/officeDocument/2006/relationships/hyperlink" Target="https://www.tiktok.com/@tagesschau/video/7347750211156053280(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iktok.com/@tagesschau/video/7170018246270127365(25.11.2022)" TargetMode="External"/><Relationship Id="rId5" Type="http://schemas.openxmlformats.org/officeDocument/2006/relationships/hyperlink" Target="https://www.tiktok.com/@proasyl/video/7264565558492826912?" TargetMode="External"/><Relationship Id="rId4" Type="http://schemas.openxmlformats.org/officeDocument/2006/relationships/hyperlink" Target="https://www.tiktok.com/@welthungerhilfe/photo/734689875085558096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tagesschau/video/73477502111560532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ktok.com/@tagesschau/&#194;&#173;video/7322897220179643681" TargetMode="External"/><Relationship Id="rId2" Type="http://schemas.openxmlformats.org/officeDocument/2006/relationships/hyperlink" Target="https://www.tiktok.com/@tagesscha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2764" y="237248"/>
            <a:ext cx="10055860" cy="6903720"/>
            <a:chOff x="292764" y="237248"/>
            <a:chExt cx="10055860" cy="69037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764" y="420005"/>
              <a:ext cx="3155485" cy="526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8000" y="237248"/>
              <a:ext cx="2952872" cy="28227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8000" y="540005"/>
              <a:ext cx="2368550" cy="40576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4000" y="1279402"/>
              <a:ext cx="2574366" cy="440860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79851" y="2969996"/>
              <a:ext cx="2724148" cy="315000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13000" y="3411016"/>
              <a:ext cx="2256313" cy="372966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33457" y="6140442"/>
            <a:ext cx="4858385" cy="8255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Quellen:</a:t>
            </a:r>
            <a:endParaRPr sz="600">
              <a:latin typeface="Proxima Nova"/>
              <a:cs typeface="Proxima Nova"/>
            </a:endParaRPr>
          </a:p>
          <a:p>
            <a:pPr marL="13335" marR="59690">
              <a:lnSpc>
                <a:spcPct val="125000"/>
              </a:lnSpc>
            </a:pP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16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»Im</a:t>
            </a:r>
            <a:r>
              <a:rPr sz="600" spc="16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Unterricht</a:t>
            </a:r>
            <a:r>
              <a:rPr sz="600" spc="16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auf</a:t>
            </a:r>
            <a:r>
              <a:rPr sz="600" spc="15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einen</a:t>
            </a:r>
            <a:r>
              <a:rPr sz="600" spc="16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Krieg</a:t>
            </a:r>
            <a:r>
              <a:rPr sz="600" spc="16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vorbereiten«:</a:t>
            </a:r>
            <a:r>
              <a:rPr sz="600" spc="16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4AA0AF"/>
                </a:solidFill>
                <a:latin typeface="Proxima Nova"/>
                <a:cs typeface="Proxima Nova"/>
                <a:hlinkClick r:id="rId8"/>
              </a:rPr>
              <a:t>https://www.tiktok.com/@tagesschau/video/7347750211156053280</a:t>
            </a:r>
            <a:r>
              <a:rPr sz="600" spc="165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(18.03.2024).</a:t>
            </a:r>
            <a:r>
              <a:rPr sz="600" spc="50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36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»Geheimtreffen«:</a:t>
            </a:r>
            <a:r>
              <a:rPr sz="600" spc="35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4AA0AF"/>
                </a:solidFill>
                <a:latin typeface="Proxima Nova"/>
                <a:cs typeface="Proxima Nova"/>
                <a:hlinkClick r:id="rId9"/>
              </a:rPr>
              <a:t>https://www.tiktok.com/@tagesschau/video/7322897220179643681</a:t>
            </a:r>
            <a:r>
              <a:rPr sz="600" spc="365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(11.01.2024)</a:t>
            </a:r>
            <a:endParaRPr sz="600">
              <a:latin typeface="Proxima Nova"/>
              <a:cs typeface="Proxima Nova"/>
            </a:endParaRPr>
          </a:p>
          <a:p>
            <a:pPr marL="13335" marR="364490">
              <a:lnSpc>
                <a:spcPct val="125000"/>
              </a:lnSpc>
            </a:pP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18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»Gewalt</a:t>
            </a:r>
            <a:r>
              <a:rPr sz="600" spc="18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und</a:t>
            </a:r>
            <a:r>
              <a:rPr sz="600" spc="18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Hunger</a:t>
            </a:r>
            <a:r>
              <a:rPr sz="600" spc="18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in</a:t>
            </a:r>
            <a:r>
              <a:rPr sz="600" spc="18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2F2722"/>
                </a:solidFill>
                <a:latin typeface="Proxima Nova"/>
                <a:cs typeface="Proxima Nova"/>
              </a:rPr>
              <a:t>Haiti«:</a:t>
            </a:r>
            <a:r>
              <a:rPr sz="600" spc="17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dirty="0">
                <a:solidFill>
                  <a:srgbClr val="4AA0AF"/>
                </a:solidFill>
                <a:latin typeface="Proxima Nova"/>
                <a:cs typeface="Proxima Nova"/>
                <a:hlinkClick r:id="rId10"/>
              </a:rPr>
              <a:t>https://www.tiktok.com/@welthungerhilfe/photo/7346898750855580961</a:t>
            </a:r>
            <a:r>
              <a:rPr sz="600" spc="180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(16.03.2024)</a:t>
            </a:r>
            <a:r>
              <a:rPr sz="600" spc="50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4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»Schiffsunglück«:</a:t>
            </a:r>
            <a:r>
              <a:rPr sz="600" spc="4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4AA0AF"/>
                </a:solidFill>
                <a:latin typeface="Proxima Nova"/>
                <a:cs typeface="Proxima Nova"/>
                <a:hlinkClick r:id="rId11"/>
              </a:rPr>
              <a:t>https://www.tiktok.com/@proasyl/video/7264565558492826912?</a:t>
            </a:r>
            <a:r>
              <a:rPr sz="600" spc="50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(07.08.2023)</a:t>
            </a:r>
            <a:endParaRPr sz="600">
              <a:latin typeface="Proxima Nova"/>
              <a:cs typeface="Proxima Nova"/>
            </a:endParaRPr>
          </a:p>
          <a:p>
            <a:pPr marL="13335" marR="5080">
              <a:lnSpc>
                <a:spcPct val="125000"/>
              </a:lnSpc>
            </a:pP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»Sorgen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vor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Inflation,</a:t>
            </a:r>
            <a:r>
              <a:rPr sz="600" spc="2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Krieg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und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Klimawandel«:</a:t>
            </a:r>
            <a:r>
              <a:rPr sz="600" spc="2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4AA0AF"/>
                </a:solidFill>
                <a:latin typeface="Proxima Nova"/>
                <a:cs typeface="Proxima Nova"/>
                <a:hlinkClick r:id="rId12"/>
              </a:rPr>
              <a:t>https://www.tiktok.com/@tagesschau/video/7170018246270127365</a:t>
            </a:r>
            <a:r>
              <a:rPr sz="600" spc="25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(25.11.2022)</a:t>
            </a:r>
            <a:r>
              <a:rPr sz="600" spc="50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Screenshot:</a:t>
            </a:r>
            <a:r>
              <a:rPr sz="600" spc="30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»KI</a:t>
            </a:r>
            <a:r>
              <a:rPr sz="600" spc="3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übernimmt</a:t>
            </a:r>
            <a:r>
              <a:rPr sz="600" spc="3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2F2722"/>
                </a:solidFill>
                <a:latin typeface="Proxima Nova"/>
                <a:cs typeface="Proxima Nova"/>
              </a:rPr>
              <a:t>Jobs«:</a:t>
            </a:r>
            <a:r>
              <a:rPr sz="600" spc="35" dirty="0">
                <a:solidFill>
                  <a:srgbClr val="2F2722"/>
                </a:solidFill>
                <a:latin typeface="Proxima Nova"/>
                <a:cs typeface="Proxima Nova"/>
              </a:rPr>
              <a:t> </a:t>
            </a:r>
            <a:r>
              <a:rPr sz="600" spc="10" dirty="0">
                <a:solidFill>
                  <a:srgbClr val="4AA0AF"/>
                </a:solidFill>
                <a:latin typeface="Proxima Nova"/>
                <a:cs typeface="Proxima Nova"/>
                <a:hlinkClick r:id="rId13"/>
              </a:rPr>
              <a:t>https://www.tiktok.com/@tagesschau/video/7220836246937996549</a:t>
            </a:r>
            <a:r>
              <a:rPr sz="600" spc="220" dirty="0">
                <a:solidFill>
                  <a:srgbClr val="4AA0AF"/>
                </a:solidFill>
                <a:latin typeface="Proxima Nova"/>
                <a:cs typeface="Proxima Nova"/>
              </a:rPr>
              <a:t> </a:t>
            </a:r>
            <a:r>
              <a:rPr sz="600" spc="-10" dirty="0">
                <a:solidFill>
                  <a:srgbClr val="2F2722"/>
                </a:solidFill>
                <a:latin typeface="Proxima Nova"/>
                <a:cs typeface="Proxima Nova"/>
              </a:rPr>
              <a:t>(11.04.2023)</a:t>
            </a:r>
            <a:endParaRPr sz="600">
              <a:latin typeface="Proxima Nova"/>
              <a:cs typeface="Proxima Nov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300" y="7006249"/>
            <a:ext cx="222250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01</a:t>
            </a:r>
            <a:endParaRPr sz="1500">
              <a:latin typeface="Proxima Nova"/>
              <a:cs typeface="Proxima Nov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47521" y="6247934"/>
            <a:ext cx="2244090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Proxima Nova"/>
                <a:cs typeface="Proxima Nova"/>
              </a:rPr>
              <a:t>Die</a:t>
            </a:r>
            <a:r>
              <a:rPr sz="1000" spc="20" dirty="0">
                <a:latin typeface="Proxima Nova"/>
                <a:cs typeface="Proxima Nova"/>
              </a:rPr>
              <a:t> </a:t>
            </a:r>
            <a:r>
              <a:rPr sz="1000" dirty="0">
                <a:latin typeface="Proxima Nova"/>
                <a:cs typeface="Proxima Nova"/>
              </a:rPr>
              <a:t>hier</a:t>
            </a:r>
            <a:r>
              <a:rPr sz="1000" spc="25" dirty="0">
                <a:latin typeface="Proxima Nova"/>
                <a:cs typeface="Proxima Nova"/>
              </a:rPr>
              <a:t> </a:t>
            </a:r>
            <a:r>
              <a:rPr sz="1000" dirty="0">
                <a:latin typeface="Proxima Nova"/>
                <a:cs typeface="Proxima Nova"/>
              </a:rPr>
              <a:t>abgebildeten</a:t>
            </a:r>
            <a:r>
              <a:rPr sz="1000" spc="25" dirty="0">
                <a:latin typeface="Proxima Nova"/>
                <a:cs typeface="Proxima Nova"/>
              </a:rPr>
              <a:t> </a:t>
            </a:r>
            <a:r>
              <a:rPr sz="1000" dirty="0">
                <a:latin typeface="Proxima Nova"/>
                <a:cs typeface="Proxima Nova"/>
              </a:rPr>
              <a:t>Screenshots</a:t>
            </a:r>
            <a:r>
              <a:rPr sz="1000" spc="25" dirty="0">
                <a:latin typeface="Proxima Nova"/>
                <a:cs typeface="Proxima Nova"/>
              </a:rPr>
              <a:t> </a:t>
            </a:r>
            <a:r>
              <a:rPr sz="1000" spc="-20" dirty="0">
                <a:latin typeface="Proxima Nova"/>
                <a:cs typeface="Proxima Nova"/>
              </a:rPr>
              <a:t>sind </a:t>
            </a:r>
            <a:r>
              <a:rPr sz="1000" dirty="0">
                <a:latin typeface="Proxima Nova"/>
                <a:cs typeface="Proxima Nova"/>
              </a:rPr>
              <a:t>von</a:t>
            </a:r>
            <a:r>
              <a:rPr sz="1000" spc="-5" dirty="0">
                <a:latin typeface="Proxima Nova"/>
                <a:cs typeface="Proxima Nova"/>
              </a:rPr>
              <a:t> </a:t>
            </a:r>
            <a:r>
              <a:rPr sz="1000" dirty="0">
                <a:latin typeface="Proxima Nova"/>
                <a:cs typeface="Proxima Nova"/>
              </a:rPr>
              <a:t>der CC-Lizenz ausgenommen </a:t>
            </a:r>
            <a:r>
              <a:rPr sz="1000" spc="-25" dirty="0">
                <a:latin typeface="Proxima Nova"/>
                <a:cs typeface="Proxima Nova"/>
              </a:rPr>
              <a:t>und </a:t>
            </a:r>
            <a:r>
              <a:rPr sz="1000" dirty="0">
                <a:latin typeface="Proxima Nova"/>
                <a:cs typeface="Proxima Nova"/>
              </a:rPr>
              <a:t>nicht</a:t>
            </a:r>
            <a:r>
              <a:rPr sz="1000" spc="-10" dirty="0">
                <a:latin typeface="Proxima Nova"/>
                <a:cs typeface="Proxima Nova"/>
              </a:rPr>
              <a:t> Teil</a:t>
            </a:r>
            <a:r>
              <a:rPr sz="1000" spc="-5" dirty="0">
                <a:latin typeface="Proxima Nova"/>
                <a:cs typeface="Proxima Nova"/>
              </a:rPr>
              <a:t> </a:t>
            </a:r>
            <a:r>
              <a:rPr sz="1000" dirty="0">
                <a:latin typeface="Proxima Nova"/>
                <a:cs typeface="Proxima Nova"/>
              </a:rPr>
              <a:t>der</a:t>
            </a:r>
            <a:r>
              <a:rPr sz="1000" spc="-5" dirty="0">
                <a:latin typeface="Proxima Nova"/>
                <a:cs typeface="Proxima Nova"/>
              </a:rPr>
              <a:t> </a:t>
            </a:r>
            <a:r>
              <a:rPr sz="1000" spc="-20" dirty="0">
                <a:latin typeface="Proxima Nova"/>
                <a:cs typeface="Proxima Nova"/>
              </a:rPr>
              <a:t>OER.</a:t>
            </a:r>
            <a:endParaRPr sz="1000">
              <a:latin typeface="Proxima Nova"/>
              <a:cs typeface="Proxima Nova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 idx="4294967295"/>
          </p:nvPr>
        </p:nvSpPr>
        <p:spPr>
          <a:xfrm>
            <a:off x="2146300" y="74423"/>
            <a:ext cx="8365490" cy="153888"/>
          </a:xfrm>
        </p:spPr>
        <p:txBody>
          <a:bodyPr/>
          <a:lstStyle/>
          <a:p>
            <a:pPr algn="r"/>
            <a:r>
              <a:rPr lang="de-DE" sz="1000" dirty="0" smtClean="0"/>
              <a:t>Collage</a:t>
            </a:r>
            <a:endParaRPr lang="de-DE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2394400"/>
            <a:ext cx="11144000" cy="3340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670" indent="457200">
              <a:lnSpc>
                <a:spcPct val="106700"/>
              </a:lnSpc>
              <a:spcBef>
                <a:spcPts val="100"/>
              </a:spcBef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»Gewalt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Hunger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in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Haiti«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h</a:t>
            </a:r>
            <a:r>
              <a:rPr sz="2200" u="sng" spc="5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ps</a:t>
            </a:r>
            <a:r>
              <a:rPr sz="22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:</a:t>
            </a:r>
            <a:r>
              <a:rPr sz="2200" u="sng" spc="-5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spc="-2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spc="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ww</a:t>
            </a:r>
            <a:r>
              <a:rPr sz="22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</a:t>
            </a:r>
            <a:r>
              <a:rPr sz="22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200" u="sng" spc="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i</a:t>
            </a:r>
            <a:r>
              <a:rPr sz="2200" u="sng" spc="4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200" u="sng" spc="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2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c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2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m</a:t>
            </a:r>
            <a:r>
              <a:rPr sz="2200" u="sng" spc="-2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@</a:t>
            </a:r>
            <a:r>
              <a:rPr sz="2200" spc="-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welthungerhilfe/photo/7346898750855580961</a:t>
            </a:r>
            <a:r>
              <a:rPr sz="2200" spc="2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(16.03.2024)</a:t>
            </a:r>
            <a:endParaRPr sz="2200" dirty="0">
              <a:latin typeface="Futura PT Medium"/>
              <a:cs typeface="Futura PT Medium"/>
            </a:endParaRPr>
          </a:p>
          <a:p>
            <a:pPr marL="12700" marR="54610" indent="457200">
              <a:lnSpc>
                <a:spcPct val="106700"/>
              </a:lnSpc>
              <a:spcBef>
                <a:spcPts val="1295"/>
              </a:spcBef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Nachrichten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über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Gewalt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Hunger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können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Ohnmachtsgefühle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und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Hilflosigkeit</a:t>
            </a:r>
            <a:r>
              <a:rPr sz="2200" spc="-114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auslösen.</a:t>
            </a:r>
            <a:endParaRPr sz="2200" dirty="0">
              <a:latin typeface="Futura PT Medium"/>
              <a:cs typeface="Futura PT Medium"/>
            </a:endParaRPr>
          </a:p>
          <a:p>
            <a:pPr marL="469900" marR="5080">
              <a:lnSpc>
                <a:spcPct val="150000"/>
              </a:lnSpc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Ebenso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kann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der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Wunsch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nach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Solidarität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Engagement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entstehen. </a:t>
            </a:r>
            <a:endParaRPr lang="de-DE" sz="2200" spc="-10" dirty="0">
              <a:solidFill>
                <a:srgbClr val="007F90"/>
              </a:solidFill>
              <a:latin typeface="Futura PT Medium"/>
              <a:cs typeface="Futura PT Medium"/>
            </a:endParaRPr>
          </a:p>
          <a:p>
            <a:pPr marL="469900" marR="5080">
              <a:lnSpc>
                <a:spcPct val="150000"/>
              </a:lnSpc>
            </a:pPr>
            <a:r>
              <a:rPr lang="de-DE"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A</a:t>
            </a:r>
            <a:r>
              <a:rPr sz="2200" dirty="0" err="1">
                <a:solidFill>
                  <a:srgbClr val="007F90"/>
                </a:solidFill>
                <a:latin typeface="Futura PT Medium"/>
                <a:cs typeface="Futura PT Medium"/>
              </a:rPr>
              <a:t>uch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die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Fragen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nach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Ursachen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Schuldigen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stehen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oft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im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Raum:</a:t>
            </a:r>
            <a:endParaRPr sz="2200" dirty="0">
              <a:latin typeface="Futura PT Medium"/>
              <a:cs typeface="Futura PT Medium"/>
            </a:endParaRPr>
          </a:p>
          <a:p>
            <a:pPr marL="12700" marR="413384">
              <a:lnSpc>
                <a:spcPct val="106700"/>
              </a:lnSpc>
            </a:pP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Warum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müssen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Menschen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hungern,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wenn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doch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längst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die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ganze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Welt- bevölkerung</a:t>
            </a:r>
            <a:r>
              <a:rPr sz="2200" spc="-9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versorgt</a:t>
            </a:r>
            <a:r>
              <a:rPr sz="2200" spc="-9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werden</a:t>
            </a:r>
            <a:r>
              <a:rPr sz="2200" spc="-9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könnte?</a:t>
            </a:r>
            <a:endParaRPr sz="2200" dirty="0">
              <a:latin typeface="Futura PT Medium"/>
              <a:cs typeface="Futura P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5929" y="2419184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936" y="338320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5929" y="470839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5929" y="415312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2262653"/>
            <a:ext cx="11220200" cy="3369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3875" indent="457200">
              <a:lnSpc>
                <a:spcPct val="106700"/>
              </a:lnSpc>
              <a:spcBef>
                <a:spcPts val="100"/>
              </a:spcBef>
            </a:pPr>
            <a:r>
              <a:rPr sz="2200" dirty="0"/>
              <a:t>Screenshot:</a:t>
            </a:r>
            <a:r>
              <a:rPr sz="2200" spc="-80" dirty="0"/>
              <a:t> </a:t>
            </a:r>
            <a:r>
              <a:rPr sz="2200" dirty="0"/>
              <a:t>»Schiffsunglück«:</a:t>
            </a:r>
            <a:r>
              <a:rPr sz="2200" spc="-85" dirty="0"/>
              <a:t> 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h</a:t>
            </a:r>
            <a:r>
              <a:rPr sz="2200" u="sng" spc="50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-25" dirty="0">
                <a:uFill>
                  <a:solidFill>
                    <a:srgbClr val="007F90"/>
                  </a:solidFill>
                </a:uFill>
                <a:hlinkClick r:id="rId2"/>
              </a:rPr>
              <a:t>ps</a:t>
            </a:r>
            <a:r>
              <a:rPr sz="2200" u="sng" spc="-105" dirty="0">
                <a:uFill>
                  <a:solidFill>
                    <a:srgbClr val="007F90"/>
                  </a:solidFill>
                </a:uFill>
                <a:hlinkClick r:id="rId2"/>
              </a:rPr>
              <a:t>:</a:t>
            </a:r>
            <a:r>
              <a:rPr sz="2200" u="sng" spc="-58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u="sng" spc="-220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u="sng" spc="75" dirty="0">
                <a:uFill>
                  <a:solidFill>
                    <a:srgbClr val="007F90"/>
                  </a:solidFill>
                </a:uFill>
                <a:hlinkClick r:id="rId2"/>
              </a:rPr>
              <a:t>ww</a:t>
            </a:r>
            <a:r>
              <a:rPr sz="2200" u="sng" spc="-160" dirty="0">
                <a:uFill>
                  <a:solidFill>
                    <a:srgbClr val="007F90"/>
                  </a:solidFill>
                </a:uFill>
                <a:hlinkClick r:id="rId2"/>
              </a:rPr>
              <a:t>w</a:t>
            </a:r>
            <a:r>
              <a:rPr sz="2200" u="sng" spc="-15" dirty="0">
                <a:uFill>
                  <a:solidFill>
                    <a:srgbClr val="007F90"/>
                  </a:solidFill>
                </a:uFill>
                <a:hlinkClick r:id="rId2"/>
              </a:rPr>
              <a:t>.</a:t>
            </a:r>
            <a:r>
              <a:rPr sz="2200" u="sng" spc="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i</a:t>
            </a:r>
            <a:r>
              <a:rPr sz="2200" u="sng" spc="40" dirty="0">
                <a:uFill>
                  <a:solidFill>
                    <a:srgbClr val="007F90"/>
                  </a:solidFill>
                </a:uFill>
                <a:hlinkClick r:id="rId2"/>
              </a:rPr>
              <a:t>k</a:t>
            </a:r>
            <a:r>
              <a:rPr sz="2200" u="sng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o</a:t>
            </a:r>
            <a:r>
              <a:rPr sz="22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k</a:t>
            </a:r>
            <a:r>
              <a:rPr sz="2200" u="sng" spc="-45" dirty="0">
                <a:uFill>
                  <a:solidFill>
                    <a:srgbClr val="007F90"/>
                  </a:solidFill>
                </a:uFill>
                <a:hlinkClick r:id="rId2"/>
              </a:rPr>
              <a:t>.</a:t>
            </a:r>
            <a:r>
              <a:rPr sz="2200" u="sng" dirty="0">
                <a:uFill>
                  <a:solidFill>
                    <a:srgbClr val="007F90"/>
                  </a:solidFill>
                </a:uFill>
                <a:hlinkClick r:id="rId2"/>
              </a:rPr>
              <a:t>c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o</a:t>
            </a:r>
            <a:r>
              <a:rPr sz="2200" u="sng" spc="-100" dirty="0">
                <a:uFill>
                  <a:solidFill>
                    <a:srgbClr val="007F90"/>
                  </a:solidFill>
                </a:uFill>
                <a:hlinkClick r:id="rId2"/>
              </a:rPr>
              <a:t>m</a:t>
            </a:r>
            <a:r>
              <a:rPr sz="2200" u="sng" spc="-24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u="sng" spc="-10" dirty="0">
                <a:uFill>
                  <a:solidFill>
                    <a:srgbClr val="007F90"/>
                  </a:solidFill>
                </a:uFill>
                <a:hlinkClick r:id="rId2"/>
              </a:rPr>
              <a:t>@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p</a:t>
            </a:r>
            <a:r>
              <a:rPr sz="2200" u="sng" spc="-30" dirty="0">
                <a:uFill>
                  <a:solidFill>
                    <a:srgbClr val="007F90"/>
                  </a:solidFill>
                </a:uFill>
                <a:hlinkClick r:id="rId2"/>
              </a:rPr>
              <a:t>r</a:t>
            </a:r>
            <a:r>
              <a:rPr sz="22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o</a:t>
            </a:r>
            <a:r>
              <a:rPr sz="2200" u="sng" spc="-10" dirty="0">
                <a:uFill>
                  <a:solidFill>
                    <a:srgbClr val="007F90"/>
                  </a:solidFill>
                </a:uFill>
                <a:hlinkClick r:id="rId2"/>
              </a:rPr>
              <a:t>a</a:t>
            </a:r>
            <a:r>
              <a:rPr sz="2200" u="sng" dirty="0">
                <a:uFill>
                  <a:solidFill>
                    <a:srgbClr val="007F90"/>
                  </a:solidFill>
                </a:uFill>
                <a:hlinkClick r:id="rId2"/>
              </a:rPr>
              <a:t>s</a:t>
            </a:r>
            <a:r>
              <a:rPr sz="2200" u="sng" spc="5" dirty="0">
                <a:uFill>
                  <a:solidFill>
                    <a:srgbClr val="007F90"/>
                  </a:solidFill>
                </a:uFill>
                <a:hlinkClick r:id="rId2"/>
              </a:rPr>
              <a:t>y</a:t>
            </a:r>
            <a:r>
              <a:rPr sz="2200" u="sng" spc="-100" dirty="0">
                <a:uFill>
                  <a:solidFill>
                    <a:srgbClr val="007F90"/>
                  </a:solidFill>
                </a:uFill>
                <a:hlinkClick r:id="rId2"/>
              </a:rPr>
              <a:t>l</a:t>
            </a:r>
            <a:r>
              <a:rPr sz="2200" u="sng" spc="-229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u="sng" spc="5" dirty="0">
                <a:uFill>
                  <a:solidFill>
                    <a:srgbClr val="007F90"/>
                  </a:solidFill>
                </a:uFill>
                <a:hlinkClick r:id="rId2"/>
              </a:rPr>
              <a:t>v</a:t>
            </a:r>
            <a:r>
              <a:rPr sz="22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i</a:t>
            </a:r>
            <a:r>
              <a:rPr sz="2200" u="sng" dirty="0">
                <a:uFill>
                  <a:solidFill>
                    <a:srgbClr val="007F90"/>
                  </a:solidFill>
                </a:uFill>
                <a:hlinkClick r:id="rId2"/>
              </a:rPr>
              <a:t>-</a:t>
            </a:r>
            <a:r>
              <a:rPr sz="2200" spc="-50" dirty="0"/>
              <a:t> </a:t>
            </a:r>
            <a:endParaRPr lang="de-DE" sz="2200" spc="-50" dirty="0"/>
          </a:p>
          <a:p>
            <a:pPr marL="12700" marR="523875" indent="457200">
              <a:lnSpc>
                <a:spcPct val="106700"/>
              </a:lnSpc>
              <a:spcBef>
                <a:spcPts val="100"/>
              </a:spcBef>
            </a:pPr>
            <a:r>
              <a:rPr sz="2200" u="sng" spc="-80" dirty="0">
                <a:uFill>
                  <a:solidFill>
                    <a:srgbClr val="007F90"/>
                  </a:solidFill>
                </a:uFill>
                <a:hlinkClick r:id="rId2"/>
              </a:rPr>
              <a:t>deo/7264565558492826912?</a:t>
            </a:r>
            <a:r>
              <a:rPr sz="2200" dirty="0"/>
              <a:t> </a:t>
            </a:r>
            <a:r>
              <a:rPr sz="2200" spc="-10" dirty="0"/>
              <a:t>(07.08.2023)</a:t>
            </a:r>
          </a:p>
          <a:p>
            <a:pPr marL="469900">
              <a:lnSpc>
                <a:spcPct val="100000"/>
              </a:lnSpc>
              <a:spcBef>
                <a:spcPts val="1500"/>
              </a:spcBef>
            </a:pPr>
            <a:r>
              <a:rPr sz="2200" dirty="0"/>
              <a:t>Die</a:t>
            </a:r>
            <a:r>
              <a:rPr sz="2200" spc="-10" dirty="0"/>
              <a:t> </a:t>
            </a:r>
            <a:r>
              <a:rPr sz="2200" dirty="0"/>
              <a:t>Flucht-</a:t>
            </a:r>
            <a:r>
              <a:rPr sz="2200" spc="-10" dirty="0"/>
              <a:t> </a:t>
            </a:r>
            <a:r>
              <a:rPr sz="2200" dirty="0"/>
              <a:t>und</a:t>
            </a:r>
            <a:r>
              <a:rPr sz="2200" spc="-5" dirty="0"/>
              <a:t> </a:t>
            </a:r>
            <a:r>
              <a:rPr sz="2200" dirty="0"/>
              <a:t>Migrationskrise</a:t>
            </a:r>
            <a:r>
              <a:rPr sz="2200" spc="-10" dirty="0"/>
              <a:t> </a:t>
            </a:r>
            <a:r>
              <a:rPr sz="2200" dirty="0"/>
              <a:t>betrifft</a:t>
            </a:r>
            <a:r>
              <a:rPr sz="2200" spc="-5" dirty="0"/>
              <a:t> </a:t>
            </a:r>
            <a:r>
              <a:rPr sz="2200" dirty="0"/>
              <a:t>auch</a:t>
            </a:r>
            <a:r>
              <a:rPr sz="2200" spc="-10" dirty="0"/>
              <a:t> Jugendliche.</a:t>
            </a:r>
          </a:p>
          <a:p>
            <a:pPr marL="12700" marR="230504" indent="457200">
              <a:lnSpc>
                <a:spcPct val="106700"/>
              </a:lnSpc>
              <a:spcBef>
                <a:spcPts val="1295"/>
              </a:spcBef>
            </a:pPr>
            <a:r>
              <a:rPr sz="2200" dirty="0"/>
              <a:t>In</a:t>
            </a:r>
            <a:r>
              <a:rPr sz="2200" spc="-20" dirty="0"/>
              <a:t> </a:t>
            </a:r>
            <a:r>
              <a:rPr sz="2200" dirty="0"/>
              <a:t>vielen</a:t>
            </a:r>
            <a:r>
              <a:rPr sz="2200" spc="-20" dirty="0"/>
              <a:t> </a:t>
            </a:r>
            <a:r>
              <a:rPr sz="2200" dirty="0"/>
              <a:t>Klassenräumen</a:t>
            </a:r>
            <a:r>
              <a:rPr sz="2200" spc="-20" dirty="0"/>
              <a:t> </a:t>
            </a:r>
            <a:r>
              <a:rPr sz="2200" dirty="0"/>
              <a:t>gibt</a:t>
            </a:r>
            <a:r>
              <a:rPr sz="2200" spc="-15" dirty="0"/>
              <a:t> </a:t>
            </a:r>
            <a:r>
              <a:rPr sz="2200" dirty="0"/>
              <a:t>es</a:t>
            </a:r>
            <a:r>
              <a:rPr sz="2200" spc="-20" dirty="0"/>
              <a:t> </a:t>
            </a:r>
            <a:r>
              <a:rPr sz="2200" dirty="0"/>
              <a:t>auch</a:t>
            </a:r>
            <a:r>
              <a:rPr sz="2200" spc="-20" dirty="0"/>
              <a:t> Schüler*innen</a:t>
            </a:r>
            <a:r>
              <a:rPr sz="2200" spc="-15" dirty="0"/>
              <a:t> </a:t>
            </a:r>
            <a:r>
              <a:rPr sz="2200" dirty="0"/>
              <a:t>mit</a:t>
            </a:r>
            <a:r>
              <a:rPr sz="2200" spc="-20" dirty="0"/>
              <a:t> </a:t>
            </a:r>
            <a:r>
              <a:rPr sz="2200" spc="-10" dirty="0" err="1"/>
              <a:t>Fluchterfahrun</a:t>
            </a:r>
            <a:r>
              <a:rPr sz="2200" spc="-10" dirty="0"/>
              <a:t>- </a:t>
            </a:r>
            <a:endParaRPr lang="de-DE" sz="2200" spc="-10" dirty="0"/>
          </a:p>
          <a:p>
            <a:pPr marL="12700" marR="230504" indent="457200">
              <a:lnSpc>
                <a:spcPct val="106700"/>
              </a:lnSpc>
              <a:spcBef>
                <a:spcPts val="1295"/>
              </a:spcBef>
            </a:pPr>
            <a:r>
              <a:rPr sz="2200" dirty="0"/>
              <a:t>gen</a:t>
            </a:r>
            <a:r>
              <a:rPr sz="2200" spc="-25" dirty="0"/>
              <a:t> </a:t>
            </a:r>
            <a:r>
              <a:rPr sz="2200" dirty="0"/>
              <a:t>oder</a:t>
            </a:r>
            <a:r>
              <a:rPr sz="2200" spc="-15" dirty="0"/>
              <a:t> </a:t>
            </a:r>
            <a:r>
              <a:rPr sz="2200" dirty="0"/>
              <a:t>ähnlichen</a:t>
            </a:r>
            <a:r>
              <a:rPr sz="2200" spc="-15" dirty="0"/>
              <a:t> </a:t>
            </a:r>
            <a:r>
              <a:rPr sz="2200" dirty="0"/>
              <a:t>Biografien</a:t>
            </a:r>
            <a:r>
              <a:rPr sz="2200" spc="-15" dirty="0"/>
              <a:t> </a:t>
            </a:r>
            <a:r>
              <a:rPr sz="2200" dirty="0"/>
              <a:t>in</a:t>
            </a:r>
            <a:r>
              <a:rPr sz="2200" spc="-15" dirty="0"/>
              <a:t> </a:t>
            </a:r>
            <a:r>
              <a:rPr sz="2200" dirty="0"/>
              <a:t>der</a:t>
            </a:r>
            <a:r>
              <a:rPr sz="2200" spc="-15" dirty="0"/>
              <a:t> </a:t>
            </a:r>
            <a:r>
              <a:rPr sz="2200" dirty="0"/>
              <a:t>eigenen</a:t>
            </a:r>
            <a:r>
              <a:rPr sz="2200" spc="-10" dirty="0"/>
              <a:t> Familie.</a:t>
            </a:r>
          </a:p>
          <a:p>
            <a:pPr marL="12700" marR="5080" indent="457200">
              <a:lnSpc>
                <a:spcPct val="106700"/>
              </a:lnSpc>
              <a:spcBef>
                <a:spcPts val="1300"/>
              </a:spcBef>
            </a:pPr>
            <a:r>
              <a:rPr sz="2200" dirty="0"/>
              <a:t>Manche</a:t>
            </a:r>
            <a:r>
              <a:rPr sz="2200" spc="-15" dirty="0"/>
              <a:t> </a:t>
            </a:r>
            <a:r>
              <a:rPr sz="2200" spc="-20" dirty="0"/>
              <a:t>Schüler*innen</a:t>
            </a:r>
            <a:r>
              <a:rPr sz="2200" spc="-15" dirty="0"/>
              <a:t> </a:t>
            </a:r>
            <a:r>
              <a:rPr sz="2200" dirty="0"/>
              <a:t>sind</a:t>
            </a:r>
            <a:r>
              <a:rPr sz="2200" spc="-15" dirty="0"/>
              <a:t> </a:t>
            </a:r>
            <a:r>
              <a:rPr sz="2200" dirty="0"/>
              <a:t>auch</a:t>
            </a:r>
            <a:r>
              <a:rPr sz="2200" spc="-15" dirty="0"/>
              <a:t> </a:t>
            </a:r>
            <a:r>
              <a:rPr sz="2200" dirty="0"/>
              <a:t>wütend</a:t>
            </a:r>
            <a:r>
              <a:rPr sz="2200" spc="-15" dirty="0"/>
              <a:t> </a:t>
            </a:r>
            <a:r>
              <a:rPr sz="2200" dirty="0"/>
              <a:t>über</a:t>
            </a:r>
            <a:r>
              <a:rPr sz="2200" spc="-15" dirty="0"/>
              <a:t> </a:t>
            </a:r>
            <a:r>
              <a:rPr sz="2200" dirty="0"/>
              <a:t>die</a:t>
            </a:r>
            <a:r>
              <a:rPr sz="2200" spc="-15" dirty="0"/>
              <a:t> </a:t>
            </a:r>
            <a:r>
              <a:rPr sz="2200" dirty="0"/>
              <a:t>Situation</a:t>
            </a:r>
            <a:r>
              <a:rPr sz="2200" spc="-15" dirty="0"/>
              <a:t> </a:t>
            </a:r>
            <a:r>
              <a:rPr sz="2200" dirty="0"/>
              <a:t>an</a:t>
            </a:r>
            <a:r>
              <a:rPr sz="2200" spc="-20" dirty="0"/>
              <a:t> </a:t>
            </a:r>
            <a:r>
              <a:rPr sz="2200" dirty="0"/>
              <a:t>den</a:t>
            </a:r>
            <a:r>
              <a:rPr sz="2200" spc="-15" dirty="0"/>
              <a:t> </a:t>
            </a:r>
            <a:endParaRPr lang="de-DE" sz="2200" spc="-15" dirty="0"/>
          </a:p>
          <a:p>
            <a:pPr marL="12700" marR="5080" indent="457200">
              <a:lnSpc>
                <a:spcPct val="106700"/>
              </a:lnSpc>
              <a:spcBef>
                <a:spcPts val="1300"/>
              </a:spcBef>
            </a:pPr>
            <a:r>
              <a:rPr sz="2200" spc="-10" dirty="0" err="1"/>
              <a:t>euro</a:t>
            </a:r>
            <a:r>
              <a:rPr sz="2200" dirty="0" err="1"/>
              <a:t>päischen</a:t>
            </a:r>
            <a:r>
              <a:rPr sz="2200" spc="-5" dirty="0"/>
              <a:t> </a:t>
            </a:r>
            <a:r>
              <a:rPr sz="2200" spc="-10" dirty="0"/>
              <a:t>Außengrenzen.</a:t>
            </a:r>
          </a:p>
        </p:txBody>
      </p:sp>
      <p:sp>
        <p:nvSpPr>
          <p:cNvPr id="4" name="object 4"/>
          <p:cNvSpPr/>
          <p:nvPr/>
        </p:nvSpPr>
        <p:spPr>
          <a:xfrm>
            <a:off x="540001" y="2333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2867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4844626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3857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93700" y="2340327"/>
            <a:ext cx="10610600" cy="33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6700"/>
              </a:lnSpc>
              <a:spcBef>
                <a:spcPts val="100"/>
              </a:spcBef>
            </a:pPr>
            <a:r>
              <a:rPr sz="2200" dirty="0"/>
              <a:t>Screenshot:</a:t>
            </a:r>
            <a:r>
              <a:rPr sz="2200" spc="-30" dirty="0"/>
              <a:t> </a:t>
            </a:r>
            <a:r>
              <a:rPr sz="2200" dirty="0"/>
              <a:t>»Sorgen</a:t>
            </a:r>
            <a:r>
              <a:rPr sz="2200" spc="-25" dirty="0"/>
              <a:t> </a:t>
            </a:r>
            <a:r>
              <a:rPr sz="2200" dirty="0"/>
              <a:t>vor</a:t>
            </a:r>
            <a:r>
              <a:rPr sz="2200" spc="-25" dirty="0"/>
              <a:t> </a:t>
            </a:r>
            <a:r>
              <a:rPr sz="2200" dirty="0"/>
              <a:t>Inflation,</a:t>
            </a:r>
            <a:r>
              <a:rPr sz="2200" spc="-25" dirty="0"/>
              <a:t> </a:t>
            </a:r>
            <a:r>
              <a:rPr sz="2200" dirty="0"/>
              <a:t>Krieg</a:t>
            </a:r>
            <a:r>
              <a:rPr sz="2200" spc="-30" dirty="0"/>
              <a:t> </a:t>
            </a:r>
            <a:r>
              <a:rPr sz="2200" dirty="0"/>
              <a:t>und</a:t>
            </a:r>
            <a:r>
              <a:rPr sz="2200" spc="-25" dirty="0"/>
              <a:t> </a:t>
            </a:r>
            <a:r>
              <a:rPr sz="2200" spc="-10" dirty="0"/>
              <a:t>Klimawandel«:</a:t>
            </a:r>
            <a:r>
              <a:rPr sz="2200" spc="-30" dirty="0"/>
              <a:t> </a:t>
            </a:r>
            <a:r>
              <a:rPr sz="2200" u="sng" spc="70" dirty="0">
                <a:uFill>
                  <a:solidFill>
                    <a:srgbClr val="007F90"/>
                  </a:solidFill>
                </a:uFill>
                <a:hlinkClick r:id="rId2"/>
              </a:rPr>
              <a:t>h</a:t>
            </a:r>
            <a:r>
              <a:rPr sz="2200" u="sng" spc="12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8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200" u="sng" spc="50" dirty="0">
                <a:uFill>
                  <a:solidFill>
                    <a:srgbClr val="007F90"/>
                  </a:solidFill>
                </a:uFill>
                <a:hlinkClick r:id="rId2"/>
              </a:rPr>
              <a:t>ps</a:t>
            </a:r>
            <a:r>
              <a:rPr sz="2200" u="sng" spc="-30" dirty="0">
                <a:uFill>
                  <a:solidFill>
                    <a:srgbClr val="007F90"/>
                  </a:solidFill>
                </a:uFill>
                <a:hlinkClick r:id="rId2"/>
              </a:rPr>
              <a:t>:</a:t>
            </a:r>
            <a:r>
              <a:rPr sz="2200" u="sng" spc="-50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u="sng" spc="6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200" spc="-15" dirty="0"/>
              <a:t> </a:t>
            </a:r>
            <a:r>
              <a:rPr sz="2200" u="sng" spc="-95" dirty="0">
                <a:uFill>
                  <a:solidFill>
                    <a:srgbClr val="007F90"/>
                  </a:solidFill>
                </a:uFill>
                <a:hlinkClick r:id="rId2"/>
              </a:rPr>
              <a:t>www.tiktok.com/@tagesschau/video/7170018246270127365</a:t>
            </a:r>
            <a:r>
              <a:rPr sz="2200" spc="310" dirty="0"/>
              <a:t> </a:t>
            </a:r>
            <a:r>
              <a:rPr sz="2200" spc="-95" dirty="0"/>
              <a:t>(25.11.2022)</a:t>
            </a:r>
          </a:p>
          <a:p>
            <a:pPr marL="12700" marR="394970" indent="457200">
              <a:lnSpc>
                <a:spcPct val="106700"/>
              </a:lnSpc>
              <a:spcBef>
                <a:spcPts val="1295"/>
              </a:spcBef>
            </a:pPr>
            <a:r>
              <a:rPr sz="2200" dirty="0"/>
              <a:t>Inflation,</a:t>
            </a:r>
            <a:r>
              <a:rPr sz="2200" spc="-25" dirty="0"/>
              <a:t> </a:t>
            </a:r>
            <a:r>
              <a:rPr sz="2200" dirty="0"/>
              <a:t>Krieg</a:t>
            </a:r>
            <a:r>
              <a:rPr sz="2200" spc="-25" dirty="0"/>
              <a:t> </a:t>
            </a:r>
            <a:r>
              <a:rPr sz="2200" dirty="0"/>
              <a:t>und</a:t>
            </a:r>
            <a:r>
              <a:rPr sz="2200" spc="-25" dirty="0"/>
              <a:t> </a:t>
            </a:r>
            <a:r>
              <a:rPr sz="2200" dirty="0"/>
              <a:t>Klimakrise</a:t>
            </a:r>
            <a:r>
              <a:rPr sz="2200" spc="-25" dirty="0"/>
              <a:t> </a:t>
            </a:r>
            <a:r>
              <a:rPr sz="2200" dirty="0"/>
              <a:t>führen</a:t>
            </a:r>
            <a:r>
              <a:rPr sz="2200" spc="-25" dirty="0"/>
              <a:t> </a:t>
            </a:r>
            <a:r>
              <a:rPr sz="2200" dirty="0"/>
              <a:t>dazu,</a:t>
            </a:r>
            <a:r>
              <a:rPr sz="2200" spc="-25" dirty="0"/>
              <a:t> </a:t>
            </a:r>
            <a:r>
              <a:rPr sz="2200" dirty="0"/>
              <a:t>dass</a:t>
            </a:r>
            <a:r>
              <a:rPr sz="2200" spc="-25" dirty="0"/>
              <a:t> </a:t>
            </a:r>
            <a:r>
              <a:rPr sz="2200" dirty="0"/>
              <a:t>Jugendliche</a:t>
            </a:r>
            <a:r>
              <a:rPr sz="2200" spc="-25" dirty="0"/>
              <a:t> </a:t>
            </a:r>
            <a:r>
              <a:rPr sz="2200" spc="-10" dirty="0"/>
              <a:t>weniger </a:t>
            </a:r>
            <a:r>
              <a:rPr sz="2200" dirty="0"/>
              <a:t>zuversichtlich</a:t>
            </a:r>
            <a:r>
              <a:rPr sz="2200" spc="-40" dirty="0"/>
              <a:t> </a:t>
            </a:r>
            <a:r>
              <a:rPr sz="2200" dirty="0"/>
              <a:t>in</a:t>
            </a:r>
            <a:r>
              <a:rPr sz="2200" spc="-35" dirty="0"/>
              <a:t> </a:t>
            </a:r>
            <a:r>
              <a:rPr sz="2200" dirty="0"/>
              <a:t>die</a:t>
            </a:r>
            <a:r>
              <a:rPr sz="2200" spc="-35" dirty="0"/>
              <a:t> </a:t>
            </a:r>
            <a:r>
              <a:rPr sz="2200" dirty="0"/>
              <a:t>Zukunft</a:t>
            </a:r>
            <a:r>
              <a:rPr sz="2200" spc="-40" dirty="0"/>
              <a:t> </a:t>
            </a:r>
            <a:r>
              <a:rPr sz="2200" spc="-10" dirty="0"/>
              <a:t>blicken.</a:t>
            </a:r>
          </a:p>
          <a:p>
            <a:pPr marL="12700" marR="222250" indent="457200">
              <a:lnSpc>
                <a:spcPct val="106700"/>
              </a:lnSpc>
              <a:spcBef>
                <a:spcPts val="1300"/>
              </a:spcBef>
            </a:pPr>
            <a:r>
              <a:rPr sz="2200" dirty="0"/>
              <a:t>Auch</a:t>
            </a:r>
            <a:r>
              <a:rPr sz="2200" spc="-15" dirty="0"/>
              <a:t> </a:t>
            </a:r>
            <a:r>
              <a:rPr sz="2200" dirty="0"/>
              <a:t>hier</a:t>
            </a:r>
            <a:r>
              <a:rPr sz="2200" spc="-15" dirty="0"/>
              <a:t> </a:t>
            </a:r>
            <a:r>
              <a:rPr sz="2200" dirty="0"/>
              <a:t>stellen</a:t>
            </a:r>
            <a:r>
              <a:rPr sz="2200" spc="-15" dirty="0"/>
              <a:t> </a:t>
            </a:r>
            <a:r>
              <a:rPr sz="2200" dirty="0"/>
              <a:t>sich</a:t>
            </a:r>
            <a:r>
              <a:rPr sz="2200" spc="-10" dirty="0"/>
              <a:t> </a:t>
            </a:r>
            <a:r>
              <a:rPr sz="2200" dirty="0"/>
              <a:t>Fragen</a:t>
            </a:r>
            <a:r>
              <a:rPr sz="2200" spc="-15" dirty="0"/>
              <a:t> </a:t>
            </a:r>
            <a:r>
              <a:rPr sz="2200" dirty="0"/>
              <a:t>nach</a:t>
            </a:r>
            <a:r>
              <a:rPr sz="2200" spc="-15" dirty="0"/>
              <a:t> </a:t>
            </a:r>
            <a:r>
              <a:rPr sz="2200" dirty="0"/>
              <a:t>den</a:t>
            </a:r>
            <a:r>
              <a:rPr sz="2200" spc="-15" dirty="0"/>
              <a:t> </a:t>
            </a:r>
            <a:r>
              <a:rPr sz="2200" dirty="0"/>
              <a:t>Ursachen,</a:t>
            </a:r>
            <a:r>
              <a:rPr sz="2200" spc="-10" dirty="0"/>
              <a:t> </a:t>
            </a:r>
            <a:r>
              <a:rPr sz="2200" dirty="0"/>
              <a:t>den</a:t>
            </a:r>
            <a:r>
              <a:rPr sz="2200" spc="-15" dirty="0"/>
              <a:t> </a:t>
            </a:r>
            <a:r>
              <a:rPr sz="2200" spc="-10" dirty="0"/>
              <a:t>Verantwortlichen </a:t>
            </a:r>
            <a:r>
              <a:rPr sz="2200" dirty="0"/>
              <a:t>oder</a:t>
            </a:r>
            <a:r>
              <a:rPr sz="2200" spc="-15" dirty="0"/>
              <a:t> </a:t>
            </a:r>
            <a:r>
              <a:rPr sz="2200" dirty="0"/>
              <a:t>nach</a:t>
            </a:r>
            <a:r>
              <a:rPr sz="2200" spc="-10" dirty="0"/>
              <a:t> </a:t>
            </a:r>
            <a:r>
              <a:rPr sz="2200" dirty="0"/>
              <a:t>den</a:t>
            </a:r>
            <a:r>
              <a:rPr sz="2200" spc="-10" dirty="0"/>
              <a:t> </a:t>
            </a:r>
            <a:r>
              <a:rPr sz="2200" spc="-20" dirty="0"/>
              <a:t>»Profiteur*innen«</a:t>
            </a:r>
            <a:r>
              <a:rPr sz="2200" spc="-15" dirty="0"/>
              <a:t> </a:t>
            </a:r>
            <a:r>
              <a:rPr sz="2200" dirty="0"/>
              <a:t>der</a:t>
            </a:r>
            <a:r>
              <a:rPr sz="2200" spc="-10" dirty="0"/>
              <a:t> Krisen.</a:t>
            </a:r>
          </a:p>
          <a:p>
            <a:pPr marL="12700" marR="110489" indent="457200">
              <a:lnSpc>
                <a:spcPct val="106700"/>
              </a:lnSpc>
              <a:spcBef>
                <a:spcPts val="1300"/>
              </a:spcBef>
            </a:pPr>
            <a:r>
              <a:rPr sz="2200" dirty="0"/>
              <a:t>Ebenso</a:t>
            </a:r>
            <a:r>
              <a:rPr sz="2200" spc="-30" dirty="0"/>
              <a:t> </a:t>
            </a:r>
            <a:r>
              <a:rPr sz="2200" dirty="0"/>
              <a:t>können</a:t>
            </a:r>
            <a:r>
              <a:rPr sz="2200" spc="-25" dirty="0"/>
              <a:t> </a:t>
            </a:r>
            <a:r>
              <a:rPr sz="2200" dirty="0"/>
              <a:t>Krisen</a:t>
            </a:r>
            <a:r>
              <a:rPr sz="2200" spc="-30" dirty="0"/>
              <a:t> </a:t>
            </a:r>
            <a:r>
              <a:rPr sz="2200" dirty="0"/>
              <a:t>dazu</a:t>
            </a:r>
            <a:r>
              <a:rPr sz="2200" spc="-25" dirty="0"/>
              <a:t> </a:t>
            </a:r>
            <a:r>
              <a:rPr sz="2200" dirty="0"/>
              <a:t>führen,</a:t>
            </a:r>
            <a:r>
              <a:rPr sz="2200" spc="-30" dirty="0"/>
              <a:t> </a:t>
            </a:r>
            <a:r>
              <a:rPr sz="2200" dirty="0"/>
              <a:t>dass</a:t>
            </a:r>
            <a:r>
              <a:rPr sz="2200" spc="-25" dirty="0"/>
              <a:t> </a:t>
            </a:r>
            <a:r>
              <a:rPr sz="2200" dirty="0"/>
              <a:t>sich</a:t>
            </a:r>
            <a:r>
              <a:rPr sz="2200" spc="-30" dirty="0"/>
              <a:t> </a:t>
            </a:r>
            <a:r>
              <a:rPr sz="2200" dirty="0"/>
              <a:t>Jugendliche</a:t>
            </a:r>
            <a:r>
              <a:rPr sz="2200" spc="-25" dirty="0"/>
              <a:t> </a:t>
            </a:r>
            <a:r>
              <a:rPr sz="2200" dirty="0"/>
              <a:t>von</a:t>
            </a:r>
            <a:r>
              <a:rPr sz="2200" spc="-30" dirty="0"/>
              <a:t> </a:t>
            </a:r>
            <a:r>
              <a:rPr sz="2200" dirty="0"/>
              <a:t>der</a:t>
            </a:r>
            <a:r>
              <a:rPr sz="2200" spc="-25" dirty="0"/>
              <a:t> </a:t>
            </a:r>
            <a:r>
              <a:rPr sz="2200" spc="-10" dirty="0"/>
              <a:t>Politik </a:t>
            </a:r>
            <a:r>
              <a:rPr sz="2200" dirty="0"/>
              <a:t>und</a:t>
            </a:r>
            <a:r>
              <a:rPr sz="2200" spc="-5" dirty="0"/>
              <a:t> </a:t>
            </a:r>
            <a:r>
              <a:rPr sz="2200" dirty="0"/>
              <a:t>der</a:t>
            </a:r>
            <a:r>
              <a:rPr sz="2200" spc="-5" dirty="0"/>
              <a:t> </a:t>
            </a:r>
            <a:r>
              <a:rPr sz="2200" dirty="0"/>
              <a:t>Gesellschaft</a:t>
            </a:r>
            <a:r>
              <a:rPr sz="2200" spc="-5" dirty="0"/>
              <a:t> </a:t>
            </a:r>
            <a:r>
              <a:rPr sz="2200" spc="-10" dirty="0"/>
              <a:t>abwenden.</a:t>
            </a: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3059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5076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42125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500" y="2288530"/>
            <a:ext cx="11601200" cy="3369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6700"/>
              </a:lnSpc>
              <a:spcBef>
                <a:spcPts val="100"/>
              </a:spcBef>
              <a:tabLst>
                <a:tab pos="4343400" algn="l"/>
              </a:tabLst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200" spc="-10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»KI</a:t>
            </a:r>
            <a:r>
              <a:rPr sz="2200" spc="-10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übernimmt</a:t>
            </a:r>
            <a:r>
              <a:rPr sz="2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Jobs«</a:t>
            </a:r>
            <a:r>
              <a:rPr sz="2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h</a:t>
            </a:r>
            <a:r>
              <a:rPr sz="2200" u="sng" spc="5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ps</a:t>
            </a:r>
            <a:r>
              <a:rPr sz="22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:</a:t>
            </a:r>
            <a:r>
              <a:rPr sz="2200" u="sng" spc="-5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spc="-2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spc="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ww</a:t>
            </a:r>
            <a:r>
              <a:rPr sz="22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</a:t>
            </a:r>
            <a:r>
              <a:rPr sz="22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200" u="sng" spc="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i</a:t>
            </a:r>
            <a:r>
              <a:rPr sz="2200" u="sng" spc="4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200" u="sng" spc="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2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c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2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m</a:t>
            </a:r>
            <a:r>
              <a:rPr sz="2200" u="sng" spc="-2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2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@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age</a:t>
            </a:r>
            <a:r>
              <a:rPr sz="2200" u="sng" spc="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s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s</a:t>
            </a:r>
            <a:r>
              <a:rPr sz="22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c</a:t>
            </a:r>
            <a:r>
              <a:rPr sz="22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h</a:t>
            </a:r>
            <a:r>
              <a:rPr sz="22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a</a:t>
            </a:r>
            <a:r>
              <a:rPr sz="2200" u="sng" spc="-1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u</a:t>
            </a:r>
            <a:r>
              <a:rPr sz="22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endParaRPr lang="de-DE" sz="2200" u="sng" spc="-45" dirty="0">
              <a:solidFill>
                <a:srgbClr val="007F90"/>
              </a:solidFill>
              <a:uFill>
                <a:solidFill>
                  <a:srgbClr val="007F90"/>
                </a:solidFill>
              </a:uFill>
              <a:latin typeface="Futura PT Medium"/>
              <a:cs typeface="Futura PT Medium"/>
              <a:hlinkClick r:id="rId2"/>
            </a:endParaRPr>
          </a:p>
          <a:p>
            <a:pPr marL="12700" marR="5080" indent="457200">
              <a:lnSpc>
                <a:spcPct val="106700"/>
              </a:lnSpc>
              <a:spcBef>
                <a:spcPts val="100"/>
              </a:spcBef>
              <a:tabLst>
                <a:tab pos="4343400" algn="l"/>
              </a:tabLst>
            </a:pPr>
            <a:r>
              <a:rPr sz="22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video/7220836246937996549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	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(11.04.2023)</a:t>
            </a:r>
            <a:endParaRPr sz="2200" dirty="0">
              <a:latin typeface="Futura PT Medium"/>
              <a:cs typeface="Futura PT Medium"/>
            </a:endParaRPr>
          </a:p>
          <a:p>
            <a:pPr marL="12700" marR="187325" indent="457200">
              <a:lnSpc>
                <a:spcPct val="106700"/>
              </a:lnSpc>
              <a:spcBef>
                <a:spcPts val="1295"/>
              </a:spcBef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Künstliche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Intelligenz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verändert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bereits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den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Alltag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vieler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Menschen,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dies </a:t>
            </a:r>
            <a:endParaRPr lang="de-DE" sz="2200" spc="-20" dirty="0">
              <a:solidFill>
                <a:srgbClr val="007F90"/>
              </a:solidFill>
              <a:latin typeface="Futura PT Medium"/>
              <a:cs typeface="Futura PT Medium"/>
            </a:endParaRPr>
          </a:p>
          <a:p>
            <a:pPr marL="12700" marR="187325" indent="457200">
              <a:lnSpc>
                <a:spcPct val="106700"/>
              </a:lnSpc>
              <a:spcBef>
                <a:spcPts val="1295"/>
              </a:spcBef>
            </a:pPr>
            <a:r>
              <a:rPr sz="2200" dirty="0" err="1">
                <a:solidFill>
                  <a:srgbClr val="007F90"/>
                </a:solidFill>
                <a:latin typeface="Futura PT Medium"/>
                <a:cs typeface="Futura PT Medium"/>
              </a:rPr>
              <a:t>betrifft</a:t>
            </a:r>
            <a:r>
              <a:rPr sz="2200" spc="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auch</a:t>
            </a:r>
            <a:r>
              <a:rPr sz="2200" spc="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den</a:t>
            </a:r>
            <a:r>
              <a:rPr sz="2200" spc="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Arbeitsalltag</a:t>
            </a:r>
            <a:r>
              <a:rPr sz="2200" spc="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200" spc="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den</a:t>
            </a:r>
            <a:r>
              <a:rPr sz="2200" spc="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Arbeitsmarkt.</a:t>
            </a:r>
            <a:endParaRPr sz="2200" dirty="0">
              <a:latin typeface="Futura PT Medium"/>
              <a:cs typeface="Futura PT Medium"/>
            </a:endParaRPr>
          </a:p>
          <a:p>
            <a:pPr marL="469900">
              <a:lnSpc>
                <a:spcPct val="100000"/>
              </a:lnSpc>
              <a:spcBef>
                <a:spcPts val="1500"/>
              </a:spcBef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Jugendliche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können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diese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Entwicklung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als</a:t>
            </a:r>
            <a:r>
              <a:rPr sz="22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Bedrohung</a:t>
            </a:r>
            <a:r>
              <a:rPr sz="22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wahrnehmen.</a:t>
            </a:r>
            <a:endParaRPr sz="2200" dirty="0">
              <a:latin typeface="Futura PT Medium"/>
              <a:cs typeface="Futura PT Medium"/>
            </a:endParaRPr>
          </a:p>
          <a:p>
            <a:pPr marL="12700" marR="100330" indent="457200">
              <a:lnSpc>
                <a:spcPct val="106700"/>
              </a:lnSpc>
              <a:spcBef>
                <a:spcPts val="1300"/>
              </a:spcBef>
            </a:pP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Die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Angst,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keinen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Job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mehr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zu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finden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oder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den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eigenen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Job</a:t>
            </a:r>
            <a:r>
              <a:rPr sz="22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zu</a:t>
            </a:r>
            <a:r>
              <a:rPr sz="2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 err="1">
                <a:solidFill>
                  <a:srgbClr val="007F90"/>
                </a:solidFill>
                <a:latin typeface="Futura PT Medium"/>
                <a:cs typeface="Futura PT Medium"/>
              </a:rPr>
              <a:t>verlieren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,</a:t>
            </a:r>
            <a:endParaRPr lang="de-DE" sz="2200" spc="-10" dirty="0">
              <a:solidFill>
                <a:srgbClr val="007F90"/>
              </a:solidFill>
              <a:latin typeface="Futura PT Medium"/>
              <a:cs typeface="Futura PT Medium"/>
            </a:endParaRPr>
          </a:p>
          <a:p>
            <a:pPr marL="12700" marR="100330" indent="457200">
              <a:lnSpc>
                <a:spcPct val="106700"/>
              </a:lnSpc>
              <a:spcBef>
                <a:spcPts val="1300"/>
              </a:spcBef>
            </a:pP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kann</a:t>
            </a:r>
            <a:r>
              <a:rPr sz="2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ebenso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dirty="0">
                <a:solidFill>
                  <a:srgbClr val="007F90"/>
                </a:solidFill>
                <a:latin typeface="Futura PT Medium"/>
                <a:cs typeface="Futura PT Medium"/>
              </a:rPr>
              <a:t>verstärkt</a:t>
            </a:r>
            <a:r>
              <a:rPr sz="2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werden.</a:t>
            </a:r>
            <a:endParaRPr sz="2200" dirty="0">
              <a:latin typeface="Futura PT Medium"/>
              <a:cs typeface="Futura P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28676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48482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43148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470" y="430982"/>
            <a:ext cx="184942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Quellen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1163083"/>
            <a:ext cx="10991600" cy="491358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73025" indent="367665">
              <a:lnSpc>
                <a:spcPct val="102299"/>
              </a:lnSpc>
              <a:spcBef>
                <a:spcPts val="40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»Im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Unterricht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auf</a:t>
            </a:r>
            <a:r>
              <a:rPr sz="20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einen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Krieg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vorbereiten«: 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h</a:t>
            </a:r>
            <a:r>
              <a:rPr sz="2000" u="sng" spc="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ps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:</a:t>
            </a:r>
            <a:r>
              <a:rPr sz="2000" u="sng" spc="-509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000" u="sng" spc="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ww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w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i</a:t>
            </a:r>
            <a:r>
              <a:rPr sz="20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k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m</a:t>
            </a:r>
            <a:r>
              <a:rPr sz="2000" u="sng" spc="-2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@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t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ag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e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s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s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ha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u</a:t>
            </a:r>
            <a:r>
              <a:rPr sz="2000" u="sng" spc="-20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v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i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d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e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o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/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7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3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4</a:t>
            </a:r>
            <a:r>
              <a:rPr sz="2000" u="sng" spc="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7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7</a:t>
            </a:r>
            <a:r>
              <a:rPr sz="2000" u="sng" spc="-5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5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0</a:t>
            </a:r>
            <a:r>
              <a:rPr sz="2000" u="sng" spc="-1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2</a:t>
            </a:r>
            <a:r>
              <a:rPr sz="2000" u="sng" spc="-3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11</a:t>
            </a:r>
            <a:r>
              <a:rPr sz="2000" u="sng" spc="-1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1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5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6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0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5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3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2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8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2"/>
              </a:rPr>
              <a:t>0</a:t>
            </a:r>
            <a:r>
              <a:rPr sz="2000" u="sng" spc="2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(18.03.2024)</a:t>
            </a:r>
            <a:endParaRPr sz="2000" dirty="0">
              <a:latin typeface="Futura PT Medium"/>
              <a:cs typeface="Futura PT Medium"/>
            </a:endParaRPr>
          </a:p>
          <a:p>
            <a:pPr marL="12700" marR="90170" indent="367665">
              <a:lnSpc>
                <a:spcPct val="102299"/>
              </a:lnSpc>
              <a:spcBef>
                <a:spcPts val="1795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»Geheimtreffen«: 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h</a:t>
            </a:r>
            <a:r>
              <a:rPr sz="2000" u="sng" spc="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t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t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ps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:</a:t>
            </a:r>
            <a:r>
              <a:rPr sz="2000" u="sng" spc="-509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/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/</a:t>
            </a:r>
            <a:r>
              <a:rPr sz="2000" u="sng" spc="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ww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w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t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i</a:t>
            </a:r>
            <a:r>
              <a:rPr sz="20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k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t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o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k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o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m</a:t>
            </a:r>
            <a:r>
              <a:rPr sz="2000" u="sng" spc="-2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/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@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t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ag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e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s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s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ha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u</a:t>
            </a:r>
            <a:r>
              <a:rPr sz="2000" u="sng" spc="-20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/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v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i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d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e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o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/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7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3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2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2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8</a:t>
            </a:r>
            <a:r>
              <a:rPr sz="2000" u="sng" spc="-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9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7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2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2</a:t>
            </a:r>
            <a:r>
              <a:rPr sz="2000" u="sng" spc="-1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0</a:t>
            </a:r>
            <a:r>
              <a:rPr sz="2000" u="sng" spc="-2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1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79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6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4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3</a:t>
            </a:r>
            <a:r>
              <a:rPr sz="2000" u="sng" spc="-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6</a:t>
            </a:r>
            <a:r>
              <a:rPr sz="2000" u="sng" spc="-1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8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3"/>
              </a:rPr>
              <a:t>1</a:t>
            </a:r>
            <a:r>
              <a:rPr sz="2000" u="sng" spc="2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</a:rPr>
              <a:t> </a:t>
            </a:r>
            <a:r>
              <a:rPr sz="2000" spc="-55" dirty="0">
                <a:solidFill>
                  <a:srgbClr val="007F90"/>
                </a:solidFill>
                <a:latin typeface="Futura PT Medium"/>
                <a:cs typeface="Futura PT Medium"/>
              </a:rPr>
              <a:t>(11.01.2024)</a:t>
            </a:r>
            <a:endParaRPr sz="2000" dirty="0">
              <a:latin typeface="Futura PT Medium"/>
              <a:cs typeface="Futura PT Medium"/>
            </a:endParaRPr>
          </a:p>
          <a:p>
            <a:pPr marL="12700" marR="152400" indent="367665">
              <a:lnSpc>
                <a:spcPct val="102299"/>
              </a:lnSpc>
              <a:spcBef>
                <a:spcPts val="1800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»Gewalt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0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Hunger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in</a:t>
            </a:r>
            <a:r>
              <a:rPr sz="20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Haiti«: 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h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ps</a:t>
            </a:r>
            <a:r>
              <a:rPr sz="2000" u="sng" spc="-1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:</a:t>
            </a:r>
            <a:r>
              <a:rPr sz="2000" u="sng" spc="-5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/</a:t>
            </a:r>
            <a:r>
              <a:rPr sz="2000" u="sng" spc="-2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/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ww</a:t>
            </a:r>
            <a:r>
              <a:rPr sz="2000" u="sng" spc="-2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w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.</a:t>
            </a:r>
            <a:r>
              <a:rPr sz="2000" u="sng" spc="-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i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k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to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k</a:t>
            </a:r>
            <a:r>
              <a:rPr sz="2000" u="sng" spc="-11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.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c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o</a:t>
            </a:r>
            <a:r>
              <a:rPr sz="2000" u="sng" spc="-1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m</a:t>
            </a:r>
            <a:r>
              <a:rPr sz="2000" u="sng" spc="-2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/</a:t>
            </a:r>
            <a:r>
              <a:rPr sz="2000" u="sng" spc="-4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@</a:t>
            </a:r>
            <a:r>
              <a:rPr sz="2000" u="sng" spc="-1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w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e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l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h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u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ng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e</a:t>
            </a:r>
            <a:r>
              <a:rPr sz="2000" u="sng" spc="-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r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h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i</a:t>
            </a:r>
            <a:r>
              <a:rPr sz="2000" u="sng" spc="-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l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f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e</a:t>
            </a:r>
            <a:r>
              <a:rPr sz="2000" u="sng" spc="-3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/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p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h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o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t</a:t>
            </a:r>
            <a:r>
              <a:rPr sz="2000" u="sng" spc="-2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o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/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7</a:t>
            </a:r>
            <a:r>
              <a:rPr sz="2000" u="sng" spc="-1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3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4</a:t>
            </a:r>
            <a:r>
              <a:rPr sz="2000" u="sng" spc="-1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6</a:t>
            </a:r>
            <a:r>
              <a:rPr sz="2000" u="sng" spc="-1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8</a:t>
            </a:r>
            <a:r>
              <a:rPr sz="2000" u="sng" spc="-1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9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8</a:t>
            </a:r>
            <a:r>
              <a:rPr sz="2000" u="sng" spc="-2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7</a:t>
            </a:r>
            <a:r>
              <a:rPr sz="2000" u="sng" spc="-11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5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0</a:t>
            </a:r>
            <a:r>
              <a:rPr sz="2000" u="sng" spc="-1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8</a:t>
            </a:r>
            <a:r>
              <a:rPr sz="2000" u="sng" spc="-14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555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80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9</a:t>
            </a:r>
            <a:r>
              <a:rPr sz="2000" u="sng" spc="-2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6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4"/>
              </a:rPr>
              <a:t>1</a:t>
            </a:r>
            <a:r>
              <a:rPr sz="2000" spc="229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70" dirty="0">
                <a:solidFill>
                  <a:srgbClr val="007F90"/>
                </a:solidFill>
                <a:latin typeface="Futura PT Medium"/>
                <a:cs typeface="Futura PT Medium"/>
              </a:rPr>
              <a:t>(16.03.2024)</a:t>
            </a:r>
            <a:endParaRPr sz="2000" dirty="0">
              <a:latin typeface="Futura PT Medium"/>
              <a:cs typeface="Futura PT Medium"/>
            </a:endParaRPr>
          </a:p>
          <a:p>
            <a:pPr marL="12700" marR="306705" indent="367665">
              <a:lnSpc>
                <a:spcPct val="102299"/>
              </a:lnSpc>
              <a:spcBef>
                <a:spcPts val="1800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7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»Schiffsunglück«: 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h</a:t>
            </a:r>
            <a:r>
              <a:rPr sz="2000" u="sng" spc="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t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t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ps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:</a:t>
            </a:r>
            <a:r>
              <a:rPr sz="2000" u="sng" spc="-509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/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/</a:t>
            </a:r>
            <a:r>
              <a:rPr sz="2000" u="sng" spc="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ww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w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t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i</a:t>
            </a:r>
            <a:r>
              <a:rPr sz="20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k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t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o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k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o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m</a:t>
            </a:r>
            <a:r>
              <a:rPr sz="2000" u="sng" spc="-2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/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@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p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r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o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a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s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y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l</a:t>
            </a:r>
            <a:r>
              <a:rPr sz="2000" u="sng" spc="-20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/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v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i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d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e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o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/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7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2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6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4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5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6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55</a:t>
            </a:r>
            <a:r>
              <a:rPr sz="2000" u="sng" spc="-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5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8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4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9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2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8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2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6</a:t>
            </a:r>
            <a:r>
              <a:rPr sz="2000" u="sng" spc="-15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9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1</a:t>
            </a:r>
            <a:r>
              <a:rPr sz="2000" u="sng" spc="-7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2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5"/>
              </a:rPr>
              <a:t>?</a:t>
            </a:r>
            <a:r>
              <a:rPr sz="2000" u="sng" spc="2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</a:rPr>
              <a:t> </a:t>
            </a:r>
            <a:r>
              <a:rPr sz="2000" spc="-25" dirty="0">
                <a:solidFill>
                  <a:srgbClr val="007F90"/>
                </a:solidFill>
                <a:latin typeface="Futura PT Medium"/>
                <a:cs typeface="Futura PT Medium"/>
              </a:rPr>
              <a:t>(07.08.2023)</a:t>
            </a:r>
            <a:endParaRPr sz="2000" dirty="0">
              <a:latin typeface="Futura PT Medium"/>
              <a:cs typeface="Futura PT Medium"/>
            </a:endParaRPr>
          </a:p>
          <a:p>
            <a:pPr marL="12700" marR="111760" indent="367665">
              <a:lnSpc>
                <a:spcPct val="102299"/>
              </a:lnSpc>
              <a:spcBef>
                <a:spcPts val="1800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»Sorgen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vor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Inflation,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Krieg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000" spc="-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Klimawandel«: 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h</a:t>
            </a:r>
            <a:r>
              <a:rPr sz="2000" u="sng" spc="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t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t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ps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:</a:t>
            </a:r>
            <a:r>
              <a:rPr sz="2000" u="sng" spc="-509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/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/</a:t>
            </a:r>
            <a:r>
              <a:rPr sz="2000" u="sng" spc="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ww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w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t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i</a:t>
            </a:r>
            <a:r>
              <a:rPr sz="20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k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t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o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k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o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m</a:t>
            </a:r>
            <a:r>
              <a:rPr sz="2000" u="sng" spc="-2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/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@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t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ag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e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s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s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ha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u</a:t>
            </a:r>
            <a:r>
              <a:rPr sz="2000" u="sng" spc="-20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/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v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i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d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e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o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/</a:t>
            </a:r>
            <a:r>
              <a:rPr sz="2000" u="sng" spc="-14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7</a:t>
            </a:r>
            <a:r>
              <a:rPr sz="2000" u="sng" spc="-2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1</a:t>
            </a:r>
            <a:r>
              <a:rPr sz="2000" u="sng" spc="-1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7</a:t>
            </a:r>
            <a:r>
              <a:rPr sz="2000" u="sng" spc="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0</a:t>
            </a:r>
            <a:r>
              <a:rPr sz="2000" u="sng" spc="-1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0</a:t>
            </a:r>
            <a:r>
              <a:rPr sz="2000" u="sng" spc="-1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1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8</a:t>
            </a:r>
            <a:r>
              <a:rPr sz="2000" u="sng" spc="-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2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4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6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2</a:t>
            </a:r>
            <a:r>
              <a:rPr sz="2000" u="sng" spc="-1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7</a:t>
            </a:r>
            <a:r>
              <a:rPr sz="2000" u="sng" spc="-1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0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1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2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7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3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6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6"/>
              </a:rPr>
              <a:t>5</a:t>
            </a:r>
            <a:r>
              <a:rPr sz="2000" u="sng" spc="2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</a:rPr>
              <a:t> </a:t>
            </a:r>
            <a:r>
              <a:rPr sz="2000" spc="-40" dirty="0">
                <a:solidFill>
                  <a:srgbClr val="007F90"/>
                </a:solidFill>
                <a:latin typeface="Futura PT Medium"/>
                <a:cs typeface="Futura PT Medium"/>
              </a:rPr>
              <a:t>(25.11.2022)</a:t>
            </a:r>
            <a:endParaRPr sz="2000" dirty="0">
              <a:latin typeface="Futura PT Medium"/>
              <a:cs typeface="Futura PT Medium"/>
            </a:endParaRPr>
          </a:p>
          <a:p>
            <a:pPr marL="12700" marR="5080" indent="367665">
              <a:lnSpc>
                <a:spcPct val="106100"/>
              </a:lnSpc>
              <a:spcBef>
                <a:spcPts val="1700"/>
              </a:spcBef>
            </a:pP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Screenshot:</a:t>
            </a:r>
            <a:r>
              <a:rPr sz="2000" spc="-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»KI</a:t>
            </a:r>
            <a:r>
              <a:rPr sz="2000" spc="-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dirty="0">
                <a:solidFill>
                  <a:srgbClr val="007F90"/>
                </a:solidFill>
                <a:latin typeface="Futura PT Medium"/>
                <a:cs typeface="Futura PT Medium"/>
              </a:rPr>
              <a:t>übernimmt</a:t>
            </a:r>
            <a:r>
              <a:rPr sz="2000" spc="-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000" spc="-10" dirty="0">
                <a:solidFill>
                  <a:srgbClr val="007F90"/>
                </a:solidFill>
                <a:latin typeface="Futura PT Medium"/>
                <a:cs typeface="Futura PT Medium"/>
              </a:rPr>
              <a:t>Jobs«: 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h</a:t>
            </a:r>
            <a:r>
              <a:rPr sz="2000" u="sng" spc="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t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t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ps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:</a:t>
            </a:r>
            <a:r>
              <a:rPr sz="2000" u="sng" spc="-509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/</a:t>
            </a:r>
            <a:r>
              <a:rPr sz="2000" u="sng" spc="-2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/</a:t>
            </a:r>
            <a:r>
              <a:rPr sz="2000" u="sng" spc="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ww</a:t>
            </a:r>
            <a:r>
              <a:rPr sz="2000" u="sng" spc="-1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w</a:t>
            </a:r>
            <a:r>
              <a:rPr sz="2000" u="sng" spc="-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t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i</a:t>
            </a:r>
            <a:r>
              <a:rPr sz="2000" u="sng" spc="2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k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t</a:t>
            </a:r>
            <a:r>
              <a:rPr sz="2000" u="sng" spc="-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o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k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.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o</a:t>
            </a:r>
            <a:r>
              <a:rPr sz="2000" u="sng" spc="-10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m</a:t>
            </a:r>
            <a:r>
              <a:rPr sz="2000" u="sng" spc="-2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/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@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t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ag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e</a:t>
            </a:r>
            <a:r>
              <a:rPr sz="2000" u="sng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s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s</a:t>
            </a:r>
            <a:r>
              <a:rPr sz="2000" u="sng" spc="1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c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ha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u</a:t>
            </a:r>
            <a:r>
              <a:rPr sz="2000" u="sng" spc="-204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/</a:t>
            </a:r>
            <a:r>
              <a:rPr sz="2000" u="sng" spc="-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v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i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d</a:t>
            </a:r>
            <a:r>
              <a:rPr sz="2000" u="sng" spc="-2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e</a:t>
            </a:r>
            <a:r>
              <a:rPr sz="2000" u="sng" spc="-1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o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/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7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2</a:t>
            </a:r>
            <a:r>
              <a:rPr sz="2000" u="sng" spc="-6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2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0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8</a:t>
            </a:r>
            <a:r>
              <a:rPr sz="2000" u="sng" spc="-8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3</a:t>
            </a:r>
            <a:r>
              <a:rPr sz="2000" u="sng" spc="-9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6</a:t>
            </a:r>
            <a:r>
              <a:rPr sz="2000" u="sng" spc="-6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2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4</a:t>
            </a:r>
            <a:r>
              <a:rPr sz="2000" u="sng" spc="-8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6</a:t>
            </a:r>
            <a:r>
              <a:rPr sz="2000" u="sng" spc="-5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9</a:t>
            </a:r>
            <a:r>
              <a:rPr sz="2000" u="sng" spc="-10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3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7</a:t>
            </a:r>
            <a:r>
              <a:rPr sz="2000" u="sng" spc="-3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9</a:t>
            </a:r>
            <a:r>
              <a:rPr sz="2000" u="sng" spc="-9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9</a:t>
            </a:r>
            <a:r>
              <a:rPr sz="2000" u="sng" spc="-3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6</a:t>
            </a:r>
            <a:r>
              <a:rPr sz="2000" u="sng" spc="-45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5</a:t>
            </a:r>
            <a:r>
              <a:rPr sz="2000" u="sng" spc="-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4</a:t>
            </a:r>
            <a:r>
              <a:rPr sz="2000" u="sng" spc="-1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  <a:hlinkClick r:id="rId7"/>
              </a:rPr>
              <a:t>9</a:t>
            </a:r>
            <a:r>
              <a:rPr sz="2000" u="sng" spc="270" dirty="0">
                <a:solidFill>
                  <a:srgbClr val="007F90"/>
                </a:solidFill>
                <a:uFill>
                  <a:solidFill>
                    <a:srgbClr val="007F90"/>
                  </a:solidFill>
                </a:uFill>
                <a:latin typeface="Futura PT Medium"/>
                <a:cs typeface="Futura PT Medium"/>
              </a:rPr>
              <a:t> </a:t>
            </a:r>
            <a:r>
              <a:rPr sz="2000" spc="-35" dirty="0">
                <a:solidFill>
                  <a:srgbClr val="007F90"/>
                </a:solidFill>
                <a:latin typeface="Futura PT Medium"/>
                <a:cs typeface="Futura PT Medium"/>
              </a:rPr>
              <a:t>(11.04.2023)</a:t>
            </a:r>
            <a:endParaRPr sz="2000" dirty="0">
              <a:latin typeface="Futura PT Medium"/>
              <a:cs typeface="Futura P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995" y="1278267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69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995" y="2943225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70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9995" y="4619625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70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9995" y="3781425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70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995" y="5457825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70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995" y="2078355"/>
            <a:ext cx="169545" cy="179070"/>
          </a:xfrm>
          <a:custGeom>
            <a:avLst/>
            <a:gdLst/>
            <a:ahLst/>
            <a:cxnLst/>
            <a:rect l="l" t="t" r="r" b="b"/>
            <a:pathLst>
              <a:path w="169545" h="179069">
                <a:moveTo>
                  <a:pt x="0" y="0"/>
                </a:moveTo>
                <a:lnTo>
                  <a:pt x="0" y="179044"/>
                </a:lnTo>
                <a:lnTo>
                  <a:pt x="169113" y="89522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5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1498781"/>
            <a:ext cx="9632950" cy="4344779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793750" indent="384175">
              <a:lnSpc>
                <a:spcPts val="3600"/>
              </a:lnSpc>
              <a:spcBef>
                <a:spcPts val="420"/>
              </a:spcBef>
              <a:buAutoNum type="arabicPeriod"/>
              <a:tabLst>
                <a:tab pos="396875" algn="l"/>
              </a:tabLst>
            </a:pPr>
            <a:r>
              <a:rPr sz="3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Sind</a:t>
            </a:r>
            <a:r>
              <a:rPr sz="3200" spc="-1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euch</a:t>
            </a:r>
            <a:r>
              <a:rPr sz="3200" spc="-1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schon</a:t>
            </a:r>
            <a:r>
              <a:rPr sz="3200" spc="-1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mal</a:t>
            </a:r>
            <a:r>
              <a:rPr sz="3200" spc="-1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diese</a:t>
            </a:r>
            <a:r>
              <a:rPr sz="3200" spc="-1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oder</a:t>
            </a:r>
            <a:r>
              <a:rPr sz="3200" spc="-16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30" dirty="0" err="1">
                <a:solidFill>
                  <a:srgbClr val="007F90"/>
                </a:solidFill>
                <a:latin typeface="Futura PT Medium"/>
                <a:cs typeface="Futura PT Medium"/>
              </a:rPr>
              <a:t>ähnliche</a:t>
            </a:r>
            <a:r>
              <a:rPr sz="3200" spc="-1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lang="de-DE" sz="3200" spc="-150" dirty="0">
                <a:solidFill>
                  <a:srgbClr val="007F90"/>
                </a:solidFill>
                <a:latin typeface="Futura PT Medium"/>
                <a:cs typeface="Futura PT Medium"/>
              </a:rPr>
              <a:t>	</a:t>
            </a:r>
            <a:r>
              <a:rPr sz="3200" spc="-25" dirty="0" err="1">
                <a:solidFill>
                  <a:srgbClr val="007F90"/>
                </a:solidFill>
                <a:latin typeface="Futura PT Medium"/>
                <a:cs typeface="Futura PT Medium"/>
              </a:rPr>
              <a:t>Schlagzeilen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begegnet?</a:t>
            </a:r>
            <a:r>
              <a:rPr sz="3200" spc="-13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(Handzeichen)</a:t>
            </a:r>
            <a:endParaRPr sz="3200" dirty="0">
              <a:latin typeface="Futura PT Medium"/>
              <a:cs typeface="Futura PT Medium"/>
            </a:endParaRPr>
          </a:p>
          <a:p>
            <a:pPr marL="434975" indent="-42227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34975" algn="l"/>
              </a:tabLst>
            </a:pP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Wie</a:t>
            </a:r>
            <a:r>
              <a:rPr sz="3200" spc="-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fühlt</a:t>
            </a:r>
            <a:r>
              <a:rPr sz="3200" spc="-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ihr</a:t>
            </a:r>
            <a:r>
              <a:rPr sz="3200" spc="-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euch</a:t>
            </a:r>
            <a:r>
              <a:rPr sz="3200" spc="-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beim</a:t>
            </a:r>
            <a:r>
              <a:rPr sz="3200" spc="-5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Lesen</a:t>
            </a:r>
            <a:r>
              <a:rPr sz="3200" spc="-5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der</a:t>
            </a:r>
            <a:r>
              <a:rPr sz="3200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Schlagzeilen?</a:t>
            </a:r>
            <a:endParaRPr sz="3200" dirty="0">
              <a:latin typeface="Futura PT Medium"/>
              <a:cs typeface="Futura PT Medium"/>
            </a:endParaRPr>
          </a:p>
          <a:p>
            <a:pPr marL="12700" marR="1625600" indent="413384">
              <a:lnSpc>
                <a:spcPts val="3600"/>
              </a:lnSpc>
              <a:spcBef>
                <a:spcPts val="1480"/>
              </a:spcBef>
              <a:buAutoNum type="arabicPeriod"/>
              <a:tabLst>
                <a:tab pos="426084" algn="l"/>
              </a:tabLst>
            </a:pPr>
            <a:r>
              <a:rPr sz="3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Was</a:t>
            </a:r>
            <a:r>
              <a:rPr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für</a:t>
            </a:r>
            <a:r>
              <a:rPr sz="3200" spc="-1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ein</a:t>
            </a:r>
            <a:r>
              <a:rPr sz="3200" spc="-10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Bild</a:t>
            </a:r>
            <a:r>
              <a:rPr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von</a:t>
            </a:r>
            <a:r>
              <a:rPr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unserer</a:t>
            </a:r>
            <a:r>
              <a:rPr sz="3200" spc="-114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Welt</a:t>
            </a:r>
            <a:r>
              <a:rPr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lang="de-DE"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	</a:t>
            </a:r>
            <a:r>
              <a:rPr sz="3200" dirty="0" err="1">
                <a:solidFill>
                  <a:srgbClr val="007F90"/>
                </a:solidFill>
                <a:latin typeface="Futura PT Medium"/>
                <a:cs typeface="Futura PT Medium"/>
              </a:rPr>
              <a:t>vermitteln</a:t>
            </a:r>
            <a:r>
              <a:rPr sz="3200" spc="-10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die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Schlagzeilen?</a:t>
            </a:r>
            <a:endParaRPr sz="3200" dirty="0">
              <a:latin typeface="Futura PT Medium"/>
              <a:cs typeface="Futura PT Medium"/>
            </a:endParaRPr>
          </a:p>
          <a:p>
            <a:pPr marL="423545" indent="-41084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23545" algn="l"/>
              </a:tabLst>
            </a:pPr>
            <a:r>
              <a:rPr sz="3200" spc="-70" dirty="0">
                <a:solidFill>
                  <a:srgbClr val="007F90"/>
                </a:solidFill>
                <a:latin typeface="Futura PT Medium"/>
                <a:cs typeface="Futura PT Medium"/>
              </a:rPr>
              <a:t>Welche</a:t>
            </a:r>
            <a:r>
              <a:rPr sz="3200" spc="-1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45" dirty="0">
                <a:solidFill>
                  <a:srgbClr val="007F90"/>
                </a:solidFill>
                <a:latin typeface="Futura PT Medium"/>
                <a:cs typeface="Futura PT Medium"/>
              </a:rPr>
              <a:t>Fragen</a:t>
            </a:r>
            <a:r>
              <a:rPr sz="3200" spc="-1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stellt</a:t>
            </a:r>
            <a:r>
              <a:rPr sz="3200" spc="-1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ihr</a:t>
            </a:r>
            <a:r>
              <a:rPr sz="3200" spc="-1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euch</a:t>
            </a:r>
            <a:r>
              <a:rPr sz="3200" spc="-1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5" dirty="0">
                <a:solidFill>
                  <a:srgbClr val="007F90"/>
                </a:solidFill>
                <a:latin typeface="Futura PT Medium"/>
                <a:cs typeface="Futura PT Medium"/>
              </a:rPr>
              <a:t>beim</a:t>
            </a:r>
            <a:r>
              <a:rPr sz="3200" spc="-1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Lesen</a:t>
            </a:r>
            <a:r>
              <a:rPr sz="3200" spc="-1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der</a:t>
            </a:r>
            <a:r>
              <a:rPr sz="3200" spc="-14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Schlagzeilen?</a:t>
            </a:r>
            <a:endParaRPr sz="3200" dirty="0">
              <a:latin typeface="Futura PT Medium"/>
              <a:cs typeface="Futura PT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7810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02</a:t>
            </a:r>
            <a:endParaRPr sz="1500">
              <a:latin typeface="Proxima Nova"/>
              <a:cs typeface="Proxima Nova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1689100" y="743055"/>
            <a:ext cx="8365490" cy="513080"/>
          </a:xfrm>
        </p:spPr>
        <p:txBody>
          <a:bodyPr/>
          <a:lstStyle/>
          <a:p>
            <a:r>
              <a:rPr lang="de-DE" dirty="0" smtClean="0"/>
              <a:t>Fragen zur Collage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40"/>
              </a:spcBef>
            </a:pPr>
            <a:r>
              <a:rPr spc="-65" dirty="0"/>
              <a:t>Verschwörungstheorien</a:t>
            </a:r>
            <a:r>
              <a:rPr spc="-90" dirty="0"/>
              <a:t> </a:t>
            </a:r>
            <a:r>
              <a:rPr spc="-35" dirty="0"/>
              <a:t>liefern</a:t>
            </a:r>
            <a:r>
              <a:rPr spc="-80" dirty="0"/>
              <a:t> </a:t>
            </a:r>
            <a:r>
              <a:rPr spc="-35" dirty="0"/>
              <a:t>scheinbar</a:t>
            </a:r>
            <a:r>
              <a:rPr spc="-85" dirty="0"/>
              <a:t> </a:t>
            </a:r>
            <a:r>
              <a:rPr spc="-25" dirty="0"/>
              <a:t>Erklärungen </a:t>
            </a:r>
            <a:r>
              <a:rPr dirty="0"/>
              <a:t>für</a:t>
            </a:r>
            <a:r>
              <a:rPr spc="-105" dirty="0"/>
              <a:t> </a:t>
            </a:r>
            <a:r>
              <a:rPr dirty="0"/>
              <a:t>bedrohliche</a:t>
            </a:r>
            <a:r>
              <a:rPr spc="-105" dirty="0"/>
              <a:t> </a:t>
            </a:r>
            <a:r>
              <a:rPr spc="-10" dirty="0"/>
              <a:t>Ereignisse,</a:t>
            </a:r>
            <a:r>
              <a:rPr spc="-105" dirty="0"/>
              <a:t> </a:t>
            </a:r>
            <a:r>
              <a:rPr dirty="0"/>
              <a:t>Krisen</a:t>
            </a:r>
            <a:r>
              <a:rPr spc="-100" dirty="0"/>
              <a:t> </a:t>
            </a:r>
            <a:r>
              <a:rPr dirty="0"/>
              <a:t>und</a:t>
            </a:r>
            <a:r>
              <a:rPr spc="-105" dirty="0"/>
              <a:t> </a:t>
            </a:r>
            <a:r>
              <a:rPr spc="-10" dirty="0"/>
              <a:t>Missstände: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510" y="3032252"/>
            <a:ext cx="804354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Eine</a:t>
            </a:r>
            <a:r>
              <a:rPr sz="2500" i="1" spc="-6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kleine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mächtige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Gruppe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kontrolliert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die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PT Medium"/>
                <a:cs typeface="Futura PT Medium"/>
              </a:rPr>
              <a:t>Welt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dirty="0">
                <a:solidFill>
                  <a:srgbClr val="007F90"/>
                </a:solidFill>
                <a:latin typeface="Futura PT Medium"/>
                <a:cs typeface="Futura PT Medium"/>
              </a:rPr>
              <a:t>im</a:t>
            </a:r>
            <a:r>
              <a:rPr sz="2500" i="1" spc="-6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i="1" spc="-10" dirty="0">
                <a:solidFill>
                  <a:srgbClr val="007F90"/>
                </a:solidFill>
                <a:latin typeface="Futura PT Medium"/>
                <a:cs typeface="Futura PT Medium"/>
              </a:rPr>
              <a:t>Geheimen.</a:t>
            </a:r>
            <a:endParaRPr sz="2500" dirty="0">
              <a:latin typeface="Futura PT Medium"/>
              <a:cs typeface="Futura PT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5904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03</a:t>
            </a:r>
            <a:endParaRPr sz="15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620156"/>
            <a:ext cx="2533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80" dirty="0"/>
              <a:t>Textarbeit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300" y="7006249"/>
            <a:ext cx="257810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04</a:t>
            </a:r>
            <a:endParaRPr sz="1500">
              <a:latin typeface="Proxima Nova"/>
              <a:cs typeface="Proxima No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300" y="2336436"/>
            <a:ext cx="6953000" cy="1946687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408940" indent="-396240">
              <a:lnSpc>
                <a:spcPct val="100000"/>
              </a:lnSpc>
              <a:spcBef>
                <a:spcPts val="1260"/>
              </a:spcBef>
              <a:buAutoNum type="arabicPeriod"/>
              <a:tabLst>
                <a:tab pos="408940" algn="l"/>
              </a:tabLst>
            </a:pP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Geheimhaltung</a:t>
            </a:r>
            <a:endParaRPr sz="3200" dirty="0">
              <a:latin typeface="Futura PT Medium"/>
              <a:cs typeface="Futura PT Medium"/>
            </a:endParaRPr>
          </a:p>
          <a:p>
            <a:pPr marL="434975" indent="-42227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34975" algn="l"/>
              </a:tabLst>
            </a:pP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Konflikte</a:t>
            </a:r>
            <a:r>
              <a:rPr sz="3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40" dirty="0">
                <a:solidFill>
                  <a:srgbClr val="007F90"/>
                </a:solidFill>
                <a:latin typeface="Futura PT Medium"/>
                <a:cs typeface="Futura PT Medium"/>
              </a:rPr>
              <a:t>(in)</a:t>
            </a:r>
            <a:r>
              <a:rPr sz="3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der</a:t>
            </a:r>
            <a:r>
              <a:rPr sz="3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0" dirty="0">
                <a:solidFill>
                  <a:srgbClr val="007F90"/>
                </a:solidFill>
                <a:latin typeface="Futura PT Medium"/>
                <a:cs typeface="Futura PT Medium"/>
              </a:rPr>
              <a:t>Gesellschaft</a:t>
            </a:r>
            <a:endParaRPr sz="3200" dirty="0">
              <a:latin typeface="Futura PT Medium"/>
              <a:cs typeface="Futura PT Medium"/>
            </a:endParaRPr>
          </a:p>
          <a:p>
            <a:pPr marL="426084" indent="-413384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26084" algn="l"/>
              </a:tabLst>
            </a:pP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»Cui</a:t>
            </a:r>
            <a:r>
              <a:rPr sz="3200" spc="-10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Bono«</a:t>
            </a:r>
            <a:r>
              <a:rPr sz="3200" spc="-8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oder</a:t>
            </a:r>
            <a:r>
              <a:rPr sz="3200" spc="-1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110" dirty="0">
                <a:solidFill>
                  <a:srgbClr val="007F90"/>
                </a:solidFill>
                <a:latin typeface="Futura PT Medium"/>
                <a:cs typeface="Futura PT Medium"/>
              </a:rPr>
              <a:t>»Wem</a:t>
            </a:r>
            <a:r>
              <a:rPr sz="3200" spc="-7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dirty="0">
                <a:solidFill>
                  <a:srgbClr val="007F90"/>
                </a:solidFill>
                <a:latin typeface="Futura PT Medium"/>
                <a:cs typeface="Futura PT Medium"/>
              </a:rPr>
              <a:t>nützt</a:t>
            </a:r>
            <a:r>
              <a:rPr sz="3200" spc="-9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3200" spc="-20" dirty="0">
                <a:solidFill>
                  <a:srgbClr val="007F90"/>
                </a:solidFill>
                <a:latin typeface="Futura PT Medium"/>
                <a:cs typeface="Futura PT Medium"/>
              </a:rPr>
              <a:t>es?«</a:t>
            </a:r>
            <a:endParaRPr sz="3200" dirty="0">
              <a:latin typeface="Futura PT Medium"/>
              <a:cs typeface="Futura P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1006" y="1557009"/>
          <a:ext cx="9612629" cy="5065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2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8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51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Proxima Nova"/>
                          <a:cs typeface="Proxima Nova"/>
                        </a:rPr>
                        <a:t>Geheimhaltung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Proxima Nova"/>
                          <a:cs typeface="Proxima Nova"/>
                        </a:rPr>
                        <a:t>Konflikte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dirty="0">
                          <a:latin typeface="Proxima Nova"/>
                          <a:cs typeface="Proxima Nova"/>
                        </a:rPr>
                        <a:t>Cui</a:t>
                      </a:r>
                      <a:r>
                        <a:rPr sz="1600" b="1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600" b="1" dirty="0">
                          <a:latin typeface="Proxima Nova"/>
                          <a:cs typeface="Proxima Nova"/>
                        </a:rPr>
                        <a:t>Bono</a:t>
                      </a:r>
                      <a:r>
                        <a:rPr sz="1600" b="1" spc="-30" dirty="0">
                          <a:latin typeface="Proxima Nova"/>
                          <a:cs typeface="Proxima Nova"/>
                        </a:rPr>
                        <a:t> (»Wem </a:t>
                      </a:r>
                      <a:r>
                        <a:rPr sz="1600" b="1" dirty="0">
                          <a:latin typeface="Proxima Nova"/>
                          <a:cs typeface="Proxima Nova"/>
                        </a:rPr>
                        <a:t>nützt</a:t>
                      </a:r>
                      <a:r>
                        <a:rPr sz="1600" b="1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600" b="1" spc="-20" dirty="0">
                          <a:latin typeface="Proxima Nova"/>
                          <a:cs typeface="Proxima Nova"/>
                        </a:rPr>
                        <a:t>es?«)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4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9715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05</a:t>
            </a:r>
            <a:endParaRPr sz="1500">
              <a:latin typeface="Proxima Nova"/>
              <a:cs typeface="Proxima Nova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1689100" y="705208"/>
            <a:ext cx="8365490" cy="513080"/>
          </a:xfrm>
        </p:spPr>
        <p:txBody>
          <a:bodyPr/>
          <a:lstStyle/>
          <a:p>
            <a:r>
              <a:rPr lang="de-DE" dirty="0" smtClean="0"/>
              <a:t>Tabelle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1006" y="1557009"/>
          <a:ext cx="9612629" cy="5065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2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8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51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Proxima Nova"/>
                          <a:cs typeface="Proxima Nova"/>
                        </a:rPr>
                        <a:t>Geheimhaltung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spc="-10" dirty="0">
                          <a:latin typeface="Proxima Nova"/>
                          <a:cs typeface="Proxima Nova"/>
                        </a:rPr>
                        <a:t>Konflikte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00" b="1" dirty="0">
                          <a:latin typeface="Proxima Nova"/>
                          <a:cs typeface="Proxima Nova"/>
                        </a:rPr>
                        <a:t>Cui</a:t>
                      </a:r>
                      <a:r>
                        <a:rPr sz="1600" b="1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600" b="1" dirty="0">
                          <a:latin typeface="Proxima Nova"/>
                          <a:cs typeface="Proxima Nova"/>
                        </a:rPr>
                        <a:t>Bono</a:t>
                      </a:r>
                      <a:r>
                        <a:rPr sz="1600" b="1" spc="-30" dirty="0">
                          <a:latin typeface="Proxima Nova"/>
                          <a:cs typeface="Proxima Nova"/>
                        </a:rPr>
                        <a:t> (»Wem </a:t>
                      </a:r>
                      <a:r>
                        <a:rPr sz="1600" b="1" dirty="0">
                          <a:latin typeface="Proxima Nova"/>
                          <a:cs typeface="Proxima Nova"/>
                        </a:rPr>
                        <a:t>nützt</a:t>
                      </a:r>
                      <a:r>
                        <a:rPr sz="1600" b="1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600" b="1" spc="-20" dirty="0">
                          <a:latin typeface="Proxima Nova"/>
                          <a:cs typeface="Proxima Nova"/>
                        </a:rPr>
                        <a:t>es?«)</a:t>
                      </a:r>
                      <a:endParaRPr sz="1600">
                        <a:latin typeface="Proxima Nova"/>
                        <a:cs typeface="Proxima Nov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T w="19050">
                      <a:solidFill>
                        <a:srgbClr val="BED5DD"/>
                      </a:solidFill>
                      <a:prstDash val="solid"/>
                    </a:lnT>
                    <a:solidFill>
                      <a:srgbClr val="EA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4395">
                <a:tc>
                  <a:txBody>
                    <a:bodyPr/>
                    <a:lstStyle/>
                    <a:p>
                      <a:pPr marL="70485" marR="142875" indent="11430">
                        <a:lnSpc>
                          <a:spcPts val="1500"/>
                        </a:lnSpc>
                        <a:spcBef>
                          <a:spcPts val="405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00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Wissenschaftler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David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Robert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Grimes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hat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Formel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entwickelt,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um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zu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zeigen,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schnell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Verschwörungen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auf-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fliegen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80645" marR="236220" indent="635" algn="just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00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Wichtige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Faktoren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sind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Anzahl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der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Mitwisser*innen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und</a:t>
                      </a:r>
                      <a:r>
                        <a:rPr sz="1300" spc="-1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wie</a:t>
                      </a:r>
                      <a:r>
                        <a:rPr sz="1300" spc="-1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gesprächig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die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Eingeweihten</a:t>
                      </a:r>
                      <a:r>
                        <a:rPr sz="1300" spc="-1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sind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76200" marR="233045" indent="5080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292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Damit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konnte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er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Wahrscheinlichkeit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ausrechnen,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mit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Eingeweihte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das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Geheimnis</a:t>
                      </a:r>
                      <a:r>
                        <a:rPr sz="1300" spc="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ausplaudern</a:t>
                      </a:r>
                      <a:r>
                        <a:rPr sz="1300" spc="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oder</a:t>
                      </a:r>
                      <a:r>
                        <a:rPr sz="1300" spc="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für</a:t>
                      </a:r>
                      <a:r>
                        <a:rPr sz="1300" spc="6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sich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behalten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81280" marR="64769" indent="63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07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Angebliche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Verschwörungen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über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einen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langen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Zeitraum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und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mit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vielen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Mitwis-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ser*innen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sind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daher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aller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Wahrscheinlich-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keit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nach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falsch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</a:txBody>
                  <a:tcPr marL="0" marR="0" marT="51435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 marR="19685" indent="5080">
                        <a:lnSpc>
                          <a:spcPts val="1500"/>
                        </a:lnSpc>
                        <a:spcBef>
                          <a:spcPts val="405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284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Konflikte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gibt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es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überall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in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Gesellschaft.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sind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wichtig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für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den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gesellschaftlichen Fortschritt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96520" marR="85725" indent="444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22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Oft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haben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Beteiligten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gegensätzliche Interessen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z.B.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Arbeiter*innen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und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Unternehmer*innen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93345" marR="44450" indent="6985" algn="just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254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000" dirty="0">
                          <a:latin typeface="Proxima Nova"/>
                          <a:cs typeface="Proxima Nova"/>
                        </a:rPr>
                        <a:t>I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deal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des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Pluralismus: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6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Macht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zwischen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verschiedenen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Gruppen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sollte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gleich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verteilt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sein;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das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ist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in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Realität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oft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nicht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Fall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100330" marR="347345" indent="63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15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Viele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Konflikte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lassen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sich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auf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gesell-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schaftliche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Strukturen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zurückführen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99695" marR="170180" indent="1270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15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Trotzdem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gibt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es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nicht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eine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Gruppe,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alles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steuert,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sondern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viele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Gruppen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mit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verschiedenen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Interessen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</a:txBody>
                  <a:tcPr marL="0" marR="0" marT="51435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marR="243840" indent="8255">
                        <a:lnSpc>
                          <a:spcPts val="1500"/>
                        </a:lnSpc>
                        <a:spcBef>
                          <a:spcPts val="405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52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»Cui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Bono?«-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Frage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wird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oft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in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der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Analyse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von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Politik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und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der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Erfor-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schung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von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Verbrechen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gestellt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83820" marR="172720" indent="698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07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Sie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fragt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nach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Nutznießer*innen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/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Profiteur*innen</a:t>
                      </a:r>
                      <a:r>
                        <a:rPr sz="1300" spc="-6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bestimmter</a:t>
                      </a:r>
                      <a:r>
                        <a:rPr sz="1300" spc="-6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Ereignisse: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Wer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hat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einen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Vorteil?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Diese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Person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50" dirty="0">
                          <a:latin typeface="Proxima Nova"/>
                          <a:cs typeface="Proxima Nova"/>
                        </a:rPr>
                        <a:t>/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Gruppe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könnte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auch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verantwortlich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sein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für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das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Ereignis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(z.B.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einen</a:t>
                      </a:r>
                      <a:r>
                        <a:rPr sz="1300" spc="-3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Mord)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90170" marR="212725" indent="63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352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Es ist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nur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Anhaltspunkt</a:t>
                      </a:r>
                      <a:r>
                        <a:rPr sz="1300" spc="-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und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kein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Beweis,</a:t>
                      </a:r>
                      <a:r>
                        <a:rPr sz="1300" spc="-4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daher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besteht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die</a:t>
                      </a:r>
                      <a:r>
                        <a:rPr sz="1300" spc="-4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Gefahr</a:t>
                      </a:r>
                      <a:r>
                        <a:rPr sz="1300" spc="-3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eines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Fehlschlusses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  <a:p>
                      <a:pPr marL="83820" marR="220979" indent="6985">
                        <a:lnSpc>
                          <a:spcPts val="1500"/>
                        </a:lnSpc>
                        <a:spcBef>
                          <a:spcPts val="500"/>
                        </a:spcBef>
                      </a:pPr>
                      <a:r>
                        <a:rPr sz="1500" baseline="5555" dirty="0">
                          <a:latin typeface="Proxima Nova"/>
                          <a:cs typeface="Proxima Nova"/>
                        </a:rPr>
                        <a:t>⊲</a:t>
                      </a:r>
                      <a:r>
                        <a:rPr sz="1500" spc="277" baseline="55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Nur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weil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eine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Person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einen</a:t>
                      </a:r>
                      <a:r>
                        <a:rPr sz="1300" spc="-6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Vorteil</a:t>
                      </a:r>
                      <a:r>
                        <a:rPr sz="1300" spc="-5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5" dirty="0">
                          <a:latin typeface="Proxima Nova"/>
                          <a:cs typeface="Proxima Nova"/>
                        </a:rPr>
                        <a:t>von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einem</a:t>
                      </a:r>
                      <a:r>
                        <a:rPr sz="1300" spc="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Ereignis</a:t>
                      </a:r>
                      <a:r>
                        <a:rPr sz="1300" spc="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hat,</a:t>
                      </a:r>
                      <a:r>
                        <a:rPr sz="1300" spc="1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ist</a:t>
                      </a:r>
                      <a:r>
                        <a:rPr sz="1300" spc="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sie</a:t>
                      </a:r>
                      <a:r>
                        <a:rPr sz="1300" spc="15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dirty="0">
                          <a:latin typeface="Proxima Nova"/>
                          <a:cs typeface="Proxima Nova"/>
                        </a:rPr>
                        <a:t>noch</a:t>
                      </a:r>
                      <a:r>
                        <a:rPr sz="1300" spc="10" dirty="0">
                          <a:latin typeface="Proxima Nova"/>
                          <a:cs typeface="Proxima Nova"/>
                        </a:rPr>
                        <a:t> </a:t>
                      </a:r>
                      <a:r>
                        <a:rPr sz="1300" spc="-20" dirty="0">
                          <a:latin typeface="Proxima Nova"/>
                          <a:cs typeface="Proxima Nova"/>
                        </a:rPr>
                        <a:t>nicht </a:t>
                      </a:r>
                      <a:r>
                        <a:rPr sz="1300" spc="-10" dirty="0">
                          <a:latin typeface="Proxima Nova"/>
                          <a:cs typeface="Proxima Nova"/>
                        </a:rPr>
                        <a:t>verantwortlich/Urheber</a:t>
                      </a:r>
                      <a:endParaRPr sz="1300">
                        <a:latin typeface="Proxima Nova"/>
                        <a:cs typeface="Proxima Nova"/>
                      </a:endParaRPr>
                    </a:p>
                  </a:txBody>
                  <a:tcPr marL="0" marR="0" marT="51435" marB="0">
                    <a:lnL w="19050">
                      <a:solidFill>
                        <a:srgbClr val="BED5DD"/>
                      </a:solidFill>
                      <a:prstDash val="solid"/>
                    </a:lnL>
                    <a:lnR w="19050">
                      <a:solidFill>
                        <a:srgbClr val="BED5DD"/>
                      </a:solidFill>
                      <a:prstDash val="solid"/>
                    </a:lnR>
                    <a:lnB w="19050">
                      <a:solidFill>
                        <a:srgbClr val="BED5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4" name="object 4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007F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007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7300" y="7006249"/>
            <a:ext cx="259715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06</a:t>
            </a:r>
            <a:endParaRPr sz="1500">
              <a:latin typeface="Proxima Nova"/>
              <a:cs typeface="Proxima Nova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 idx="4294967295"/>
          </p:nvPr>
        </p:nvSpPr>
        <p:spPr>
          <a:xfrm>
            <a:off x="1689100" y="716532"/>
            <a:ext cx="8365490" cy="513080"/>
          </a:xfrm>
        </p:spPr>
        <p:txBody>
          <a:bodyPr/>
          <a:lstStyle/>
          <a:p>
            <a:r>
              <a:rPr lang="de-DE" dirty="0" smtClean="0"/>
              <a:t>Tabelle Musterlösung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162612"/>
            <a:ext cx="83654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Grundannahmen</a:t>
            </a:r>
            <a:r>
              <a:rPr spc="-155" dirty="0"/>
              <a:t> </a:t>
            </a:r>
            <a:r>
              <a:rPr dirty="0"/>
              <a:t>von</a:t>
            </a:r>
            <a:r>
              <a:rPr spc="-155" dirty="0"/>
              <a:t> </a:t>
            </a:r>
            <a:r>
              <a:rPr spc="-25" dirty="0"/>
              <a:t>Verschwörungstheorien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300" y="2212182"/>
            <a:ext cx="9165378" cy="3488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37890">
              <a:lnSpc>
                <a:spcPct val="150000"/>
              </a:lnSpc>
              <a:spcBef>
                <a:spcPts val="100"/>
              </a:spcBef>
            </a:pP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Nichts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 err="1">
                <a:solidFill>
                  <a:srgbClr val="007F90"/>
                </a:solidFill>
                <a:latin typeface="Futura PT Medium"/>
                <a:cs typeface="Futura PT Medium"/>
              </a:rPr>
              <a:t>geschieht</a:t>
            </a:r>
            <a:r>
              <a:rPr sz="25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 err="1">
                <a:solidFill>
                  <a:srgbClr val="007F90"/>
                </a:solidFill>
                <a:latin typeface="Futura PT Medium"/>
                <a:cs typeface="Futura PT Medium"/>
              </a:rPr>
              <a:t>aus</a:t>
            </a:r>
            <a:r>
              <a:rPr lang="de-DE" sz="250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 err="1">
                <a:solidFill>
                  <a:srgbClr val="007F90"/>
                </a:solidFill>
                <a:latin typeface="Futura PT Medium"/>
                <a:cs typeface="Futura PT Medium"/>
              </a:rPr>
              <a:t>Zufall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! </a:t>
            </a:r>
            <a:endParaRPr lang="de-DE" sz="2500" spc="-10" dirty="0">
              <a:solidFill>
                <a:srgbClr val="007F90"/>
              </a:solidFill>
              <a:latin typeface="Futura PT Medium"/>
              <a:cs typeface="Futura PT Medium"/>
            </a:endParaRPr>
          </a:p>
          <a:p>
            <a:pPr marL="12700" marR="3437890">
              <a:lnSpc>
                <a:spcPct val="150000"/>
              </a:lnSpc>
              <a:spcBef>
                <a:spcPts val="100"/>
              </a:spcBef>
            </a:pP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Alles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ist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miteinander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verbunden!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Nichts</a:t>
            </a:r>
            <a:r>
              <a:rPr sz="25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ist,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wie</a:t>
            </a:r>
            <a:r>
              <a:rPr sz="25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es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 scheint!</a:t>
            </a:r>
            <a:endParaRPr sz="2500" dirty="0">
              <a:latin typeface="Futura PT Medium"/>
              <a:cs typeface="Futura PT Medium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Alles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in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unserer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Gesellschaft</a:t>
            </a:r>
            <a:r>
              <a:rPr sz="2500" spc="-1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ist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steuerbar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und</a:t>
            </a:r>
            <a:r>
              <a:rPr sz="2500" spc="-2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 err="1">
                <a:solidFill>
                  <a:srgbClr val="007F90"/>
                </a:solidFill>
                <a:latin typeface="Futura PT Medium"/>
                <a:cs typeface="Futura PT Medium"/>
              </a:rPr>
              <a:t>beherrschbar</a:t>
            </a:r>
            <a:endParaRPr lang="de-DE" sz="2500" spc="-10" dirty="0">
              <a:solidFill>
                <a:srgbClr val="007F90"/>
              </a:solidFill>
              <a:latin typeface="Futura PT Medium"/>
              <a:cs typeface="Futura PT Medium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500" dirty="0" err="1">
                <a:solidFill>
                  <a:srgbClr val="007F90"/>
                </a:solidFill>
                <a:latin typeface="Futura PT Medium"/>
                <a:cs typeface="Futura PT Medium"/>
              </a:rPr>
              <a:t>Einfache</a:t>
            </a:r>
            <a:r>
              <a:rPr sz="2500" spc="1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Antworten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Klare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Feindbilder</a:t>
            </a:r>
            <a:endParaRPr sz="2500" dirty="0">
              <a:latin typeface="Futura PT Medium"/>
              <a:cs typeface="Futura PT Medium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Selbstaufwertung</a:t>
            </a:r>
            <a:r>
              <a:rPr sz="2500" spc="-40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(»Ich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gehöre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zu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dirty="0">
                <a:solidFill>
                  <a:srgbClr val="007F90"/>
                </a:solidFill>
                <a:latin typeface="Futura PT Medium"/>
                <a:cs typeface="Futura PT Medium"/>
              </a:rPr>
              <a:t>den</a:t>
            </a:r>
            <a:r>
              <a:rPr sz="2500" spc="-35" dirty="0">
                <a:solidFill>
                  <a:srgbClr val="007F90"/>
                </a:solidFill>
                <a:latin typeface="Futura PT Medium"/>
                <a:cs typeface="Futura PT Medium"/>
              </a:rPr>
              <a:t> </a:t>
            </a:r>
            <a:r>
              <a:rPr sz="2500" spc="-10" dirty="0">
                <a:solidFill>
                  <a:srgbClr val="007F90"/>
                </a:solidFill>
                <a:latin typeface="Futura PT Medium"/>
                <a:cs typeface="Futura PT Medium"/>
              </a:rPr>
              <a:t>›Aufgewachten‹«)</a:t>
            </a:r>
            <a:endParaRPr sz="2500" dirty="0">
              <a:latin typeface="Futura PT Medium"/>
              <a:cs typeface="Futura PT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582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5381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3006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0001" y="47720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1" y="4238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27300" y="7006249"/>
            <a:ext cx="247650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07</a:t>
            </a:r>
            <a:endParaRPr sz="15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5471" y="2369968"/>
            <a:ext cx="10409198" cy="377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6700"/>
              </a:lnSpc>
              <a:spcBef>
                <a:spcPts val="100"/>
              </a:spcBef>
            </a:pPr>
            <a:r>
              <a:rPr dirty="0"/>
              <a:t>Screenshot:</a:t>
            </a:r>
            <a:r>
              <a:rPr spc="-20" dirty="0"/>
              <a:t> </a:t>
            </a:r>
            <a:r>
              <a:rPr dirty="0"/>
              <a:t>»Im</a:t>
            </a:r>
            <a:r>
              <a:rPr spc="-20" dirty="0"/>
              <a:t> </a:t>
            </a:r>
            <a:r>
              <a:rPr dirty="0"/>
              <a:t>Unterricht</a:t>
            </a:r>
            <a:r>
              <a:rPr spc="-20" dirty="0"/>
              <a:t> </a:t>
            </a:r>
            <a:r>
              <a:rPr dirty="0"/>
              <a:t>auf</a:t>
            </a:r>
            <a:r>
              <a:rPr spc="-20" dirty="0"/>
              <a:t> </a:t>
            </a:r>
            <a:r>
              <a:rPr dirty="0"/>
              <a:t>einen</a:t>
            </a:r>
            <a:r>
              <a:rPr spc="-20" dirty="0"/>
              <a:t> </a:t>
            </a:r>
            <a:r>
              <a:rPr dirty="0"/>
              <a:t>Krieg</a:t>
            </a:r>
            <a:r>
              <a:rPr spc="-20" dirty="0"/>
              <a:t> </a:t>
            </a:r>
            <a:r>
              <a:rPr spc="-10" dirty="0"/>
              <a:t>vorbereiten«:</a:t>
            </a:r>
            <a:r>
              <a:rPr spc="-25" dirty="0"/>
              <a:t> </a:t>
            </a:r>
            <a:r>
              <a:rPr u="sng" spc="10" dirty="0">
                <a:uFill>
                  <a:solidFill>
                    <a:srgbClr val="007F90"/>
                  </a:solidFill>
                </a:uFill>
                <a:hlinkClick r:id="rId2"/>
              </a:rPr>
              <a:t>h</a:t>
            </a:r>
            <a:r>
              <a:rPr u="sng" spc="6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u="sng" spc="2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u="sng" spc="-10" dirty="0">
                <a:uFill>
                  <a:solidFill>
                    <a:srgbClr val="007F90"/>
                  </a:solidFill>
                </a:uFill>
                <a:hlinkClick r:id="rId2"/>
              </a:rPr>
              <a:t>ps</a:t>
            </a:r>
            <a:r>
              <a:rPr u="sng" spc="-90" dirty="0">
                <a:uFill>
                  <a:solidFill>
                    <a:srgbClr val="007F90"/>
                  </a:solidFill>
                </a:uFill>
                <a:hlinkClick r:id="rId2"/>
              </a:rPr>
              <a:t>:</a:t>
            </a:r>
            <a:r>
              <a:rPr u="sng" spc="-570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u="sng" spc="-204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u="sng" spc="90" dirty="0">
                <a:uFill>
                  <a:solidFill>
                    <a:srgbClr val="007F90"/>
                  </a:solidFill>
                </a:uFill>
                <a:hlinkClick r:id="rId2"/>
              </a:rPr>
              <a:t>ww</a:t>
            </a:r>
            <a:r>
              <a:rPr u="sng" spc="-145" dirty="0">
                <a:uFill>
                  <a:solidFill>
                    <a:srgbClr val="007F90"/>
                  </a:solidFill>
                </a:uFill>
                <a:hlinkClick r:id="rId2"/>
              </a:rPr>
              <a:t>w</a:t>
            </a:r>
            <a:r>
              <a:rPr u="sng" spc="15" dirty="0">
                <a:uFill>
                  <a:solidFill>
                    <a:srgbClr val="007F90"/>
                  </a:solidFill>
                </a:uFill>
                <a:hlinkClick r:id="rId2"/>
              </a:rPr>
              <a:t>.</a:t>
            </a:r>
            <a:r>
              <a:rPr spc="-65" dirty="0"/>
              <a:t> </a:t>
            </a:r>
            <a:r>
              <a:rPr u="sng" spc="-70" dirty="0">
                <a:uFill>
                  <a:solidFill>
                    <a:srgbClr val="007F90"/>
                  </a:solidFill>
                </a:uFill>
                <a:hlinkClick r:id="rId2"/>
              </a:rPr>
              <a:t>tiktok.com/@tagesschau/video/7347750211156053280</a:t>
            </a:r>
            <a:r>
              <a:rPr spc="95" dirty="0"/>
              <a:t> </a:t>
            </a:r>
            <a:r>
              <a:rPr spc="-10" dirty="0"/>
              <a:t>(18.03.2024).</a:t>
            </a:r>
          </a:p>
          <a:p>
            <a:pPr marL="12700" marR="427990" indent="457200">
              <a:lnSpc>
                <a:spcPct val="106700"/>
              </a:lnSpc>
              <a:spcBef>
                <a:spcPts val="1295"/>
              </a:spcBef>
            </a:pPr>
            <a:r>
              <a:rPr dirty="0"/>
              <a:t>Das</a:t>
            </a:r>
            <a:r>
              <a:rPr spc="-25" dirty="0"/>
              <a:t> </a:t>
            </a:r>
            <a:r>
              <a:rPr dirty="0"/>
              <a:t>Thema</a:t>
            </a:r>
            <a:r>
              <a:rPr spc="-25" dirty="0"/>
              <a:t> </a:t>
            </a:r>
            <a:r>
              <a:rPr dirty="0"/>
              <a:t>Krieg</a:t>
            </a:r>
            <a:r>
              <a:rPr spc="-25" dirty="0"/>
              <a:t> </a:t>
            </a:r>
            <a:r>
              <a:rPr dirty="0"/>
              <a:t>ist</a:t>
            </a:r>
            <a:r>
              <a:rPr spc="-25" dirty="0"/>
              <a:t> </a:t>
            </a:r>
            <a:r>
              <a:rPr dirty="0"/>
              <a:t>auch</a:t>
            </a:r>
            <a:r>
              <a:rPr spc="-25" dirty="0"/>
              <a:t> </a:t>
            </a:r>
            <a:r>
              <a:rPr dirty="0"/>
              <a:t>für</a:t>
            </a:r>
            <a:r>
              <a:rPr spc="-20" dirty="0"/>
              <a:t> </a:t>
            </a:r>
            <a:r>
              <a:rPr dirty="0"/>
              <a:t>Jugendliche</a:t>
            </a:r>
            <a:r>
              <a:rPr spc="-25" dirty="0"/>
              <a:t> </a:t>
            </a:r>
            <a:r>
              <a:rPr dirty="0"/>
              <a:t>sehr</a:t>
            </a:r>
            <a:r>
              <a:rPr spc="-25" dirty="0"/>
              <a:t> </a:t>
            </a:r>
            <a:r>
              <a:rPr dirty="0"/>
              <a:t>präsent,</a:t>
            </a:r>
            <a:r>
              <a:rPr spc="-25" dirty="0"/>
              <a:t> </a:t>
            </a:r>
            <a:r>
              <a:rPr dirty="0"/>
              <a:t>nicht</a:t>
            </a:r>
            <a:r>
              <a:rPr spc="-25" dirty="0"/>
              <a:t> </a:t>
            </a:r>
            <a:r>
              <a:rPr spc="-10" dirty="0"/>
              <a:t>zuletzt </a:t>
            </a:r>
            <a:r>
              <a:rPr dirty="0"/>
              <a:t>durch</a:t>
            </a:r>
            <a:r>
              <a:rPr spc="-40" dirty="0"/>
              <a:t> </a:t>
            </a:r>
            <a:r>
              <a:rPr dirty="0"/>
              <a:t>die</a:t>
            </a:r>
            <a:r>
              <a:rPr spc="-40" dirty="0"/>
              <a:t> </a:t>
            </a:r>
            <a:r>
              <a:rPr dirty="0"/>
              <a:t>Ukraine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spc="-10" dirty="0"/>
              <a:t>Israel/Palästina.</a:t>
            </a:r>
          </a:p>
          <a:p>
            <a:pPr marL="469900">
              <a:lnSpc>
                <a:spcPct val="100000"/>
              </a:lnSpc>
              <a:spcBef>
                <a:spcPts val="1500"/>
              </a:spcBef>
            </a:pPr>
            <a:r>
              <a:rPr dirty="0"/>
              <a:t>Kriege</a:t>
            </a:r>
            <a:r>
              <a:rPr spc="-30" dirty="0"/>
              <a:t> </a:t>
            </a:r>
            <a:r>
              <a:rPr dirty="0"/>
              <a:t>können</a:t>
            </a:r>
            <a:r>
              <a:rPr spc="-30" dirty="0"/>
              <a:t> </a:t>
            </a:r>
            <a:r>
              <a:rPr dirty="0"/>
              <a:t>zu</a:t>
            </a:r>
            <a:r>
              <a:rPr spc="-25" dirty="0"/>
              <a:t> </a:t>
            </a:r>
            <a:r>
              <a:rPr dirty="0"/>
              <a:t>Sorgen,</a:t>
            </a:r>
            <a:r>
              <a:rPr spc="-30" dirty="0"/>
              <a:t> </a:t>
            </a:r>
            <a:r>
              <a:rPr dirty="0"/>
              <a:t>Ängsten</a:t>
            </a:r>
            <a:r>
              <a:rPr spc="-25" dirty="0"/>
              <a:t> </a:t>
            </a:r>
            <a:r>
              <a:rPr dirty="0"/>
              <a:t>und</a:t>
            </a:r>
            <a:r>
              <a:rPr spc="-30" dirty="0"/>
              <a:t> </a:t>
            </a:r>
            <a:r>
              <a:rPr spc="-10" dirty="0"/>
              <a:t>Verunsicherung</a:t>
            </a:r>
            <a:r>
              <a:rPr spc="-25" dirty="0"/>
              <a:t> </a:t>
            </a:r>
            <a:r>
              <a:rPr spc="-10" dirty="0"/>
              <a:t>führen.</a:t>
            </a:r>
          </a:p>
          <a:p>
            <a:pPr marL="12700" marR="1072515" indent="457200">
              <a:lnSpc>
                <a:spcPct val="106700"/>
              </a:lnSpc>
              <a:spcBef>
                <a:spcPts val="1300"/>
              </a:spcBef>
            </a:pPr>
            <a:r>
              <a:rPr dirty="0"/>
              <a:t>In</a:t>
            </a:r>
            <a:r>
              <a:rPr spc="-45" dirty="0"/>
              <a:t> </a:t>
            </a:r>
            <a:r>
              <a:rPr dirty="0"/>
              <a:t>den</a:t>
            </a:r>
            <a:r>
              <a:rPr spc="-45" dirty="0"/>
              <a:t> </a:t>
            </a:r>
            <a:r>
              <a:rPr dirty="0"/>
              <a:t>sozialen</a:t>
            </a:r>
            <a:r>
              <a:rPr spc="-40" dirty="0"/>
              <a:t> </a:t>
            </a:r>
            <a:r>
              <a:rPr dirty="0"/>
              <a:t>Medien</a:t>
            </a:r>
            <a:r>
              <a:rPr spc="-45" dirty="0"/>
              <a:t> </a:t>
            </a:r>
            <a:r>
              <a:rPr dirty="0"/>
              <a:t>kursieren</a:t>
            </a:r>
            <a:r>
              <a:rPr spc="-45" dirty="0"/>
              <a:t> </a:t>
            </a:r>
            <a:r>
              <a:rPr dirty="0"/>
              <a:t>zudem</a:t>
            </a:r>
            <a:r>
              <a:rPr spc="-40" dirty="0"/>
              <a:t> </a:t>
            </a:r>
            <a:r>
              <a:rPr spc="-10" dirty="0"/>
              <a:t>Gewaltdarstellungen </a:t>
            </a:r>
            <a:r>
              <a:rPr dirty="0"/>
              <a:t>und</a:t>
            </a:r>
            <a:r>
              <a:rPr spc="-30" dirty="0"/>
              <a:t> </a:t>
            </a:r>
            <a:r>
              <a:rPr spc="-10" dirty="0"/>
              <a:t>Desinformationen.</a:t>
            </a:r>
          </a:p>
        </p:txBody>
      </p:sp>
      <p:sp>
        <p:nvSpPr>
          <p:cNvPr id="4" name="object 4"/>
          <p:cNvSpPr/>
          <p:nvPr/>
        </p:nvSpPr>
        <p:spPr>
          <a:xfrm>
            <a:off x="546100" y="24860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6100" y="38576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6100" y="4848225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6100" y="5488428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7300" y="7006249"/>
            <a:ext cx="259079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08</a:t>
            </a:r>
            <a:endParaRPr sz="15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Kommentar</a:t>
            </a:r>
            <a:r>
              <a:rPr spc="-110" dirty="0"/>
              <a:t> </a:t>
            </a:r>
            <a:r>
              <a:rPr spc="-10" dirty="0"/>
              <a:t>Screenshots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7500" y="2348070"/>
            <a:ext cx="10839200" cy="40518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7180" indent="457200">
              <a:lnSpc>
                <a:spcPct val="106700"/>
              </a:lnSpc>
              <a:spcBef>
                <a:spcPts val="100"/>
              </a:spcBef>
            </a:pPr>
            <a:r>
              <a:rPr sz="2400" dirty="0"/>
              <a:t>Screenshot:</a:t>
            </a:r>
            <a:r>
              <a:rPr sz="2400" spc="-45" dirty="0"/>
              <a:t> </a:t>
            </a:r>
            <a:r>
              <a:rPr sz="2400" dirty="0"/>
              <a:t>»</a:t>
            </a:r>
            <a:r>
              <a:rPr sz="2400" dirty="0" err="1"/>
              <a:t>Geheimtreffen</a:t>
            </a:r>
            <a:r>
              <a:rPr sz="2400" dirty="0"/>
              <a:t>«</a:t>
            </a:r>
            <a:r>
              <a:rPr lang="de-DE" sz="2400" spc="-40" dirty="0"/>
              <a:t> 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h</a:t>
            </a:r>
            <a:r>
              <a:rPr sz="2400" u="sng" spc="50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4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400" u="sng" spc="-25" dirty="0">
                <a:uFill>
                  <a:solidFill>
                    <a:srgbClr val="007F90"/>
                  </a:solidFill>
                </a:uFill>
                <a:hlinkClick r:id="rId2"/>
              </a:rPr>
              <a:t>ps</a:t>
            </a:r>
            <a:r>
              <a:rPr sz="2400" u="sng" spc="-105" dirty="0">
                <a:uFill>
                  <a:solidFill>
                    <a:srgbClr val="007F90"/>
                  </a:solidFill>
                </a:uFill>
                <a:hlinkClick r:id="rId2"/>
              </a:rPr>
              <a:t>:</a:t>
            </a:r>
            <a:r>
              <a:rPr sz="2400" u="sng" spc="-58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400" u="sng" spc="-220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400" u="sng" spc="75" dirty="0">
                <a:uFill>
                  <a:solidFill>
                    <a:srgbClr val="007F90"/>
                  </a:solidFill>
                </a:uFill>
                <a:hlinkClick r:id="rId2"/>
              </a:rPr>
              <a:t>ww</a:t>
            </a:r>
            <a:r>
              <a:rPr sz="2400" u="sng" spc="-160" dirty="0">
                <a:uFill>
                  <a:solidFill>
                    <a:srgbClr val="007F90"/>
                  </a:solidFill>
                </a:uFill>
                <a:hlinkClick r:id="rId2"/>
              </a:rPr>
              <a:t>w</a:t>
            </a:r>
            <a:r>
              <a:rPr sz="2400" u="sng" spc="-15" dirty="0">
                <a:uFill>
                  <a:solidFill>
                    <a:srgbClr val="007F90"/>
                  </a:solidFill>
                </a:uFill>
                <a:hlinkClick r:id="rId2"/>
              </a:rPr>
              <a:t>.</a:t>
            </a:r>
            <a:r>
              <a:rPr sz="2400" u="sng" spc="5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i</a:t>
            </a:r>
            <a:r>
              <a:rPr sz="2400" u="sng" spc="40" dirty="0">
                <a:uFill>
                  <a:solidFill>
                    <a:srgbClr val="007F90"/>
                  </a:solidFill>
                </a:uFill>
                <a:hlinkClick r:id="rId2"/>
              </a:rPr>
              <a:t>k</a:t>
            </a:r>
            <a:r>
              <a:rPr sz="2400" u="sng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o</a:t>
            </a:r>
            <a:r>
              <a:rPr sz="24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k</a:t>
            </a:r>
            <a:r>
              <a:rPr sz="2400" u="sng" spc="-45" dirty="0">
                <a:uFill>
                  <a:solidFill>
                    <a:srgbClr val="007F90"/>
                  </a:solidFill>
                </a:uFill>
                <a:hlinkClick r:id="rId2"/>
              </a:rPr>
              <a:t>.</a:t>
            </a:r>
            <a:r>
              <a:rPr sz="2400" u="sng" dirty="0">
                <a:uFill>
                  <a:solidFill>
                    <a:srgbClr val="007F90"/>
                  </a:solidFill>
                </a:uFill>
                <a:hlinkClick r:id="rId2"/>
              </a:rPr>
              <a:t>c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o</a:t>
            </a:r>
            <a:r>
              <a:rPr sz="2400" u="sng" spc="-100" dirty="0">
                <a:uFill>
                  <a:solidFill>
                    <a:srgbClr val="007F90"/>
                  </a:solidFill>
                </a:uFill>
                <a:hlinkClick r:id="rId2"/>
              </a:rPr>
              <a:t>m</a:t>
            </a:r>
            <a:r>
              <a:rPr sz="2400" u="sng" spc="-245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r>
              <a:rPr sz="2400" u="sng" spc="25" dirty="0">
                <a:uFill>
                  <a:solidFill>
                    <a:srgbClr val="007F90"/>
                  </a:solidFill>
                </a:uFill>
                <a:hlinkClick r:id="rId2"/>
              </a:rPr>
              <a:t>@</a:t>
            </a:r>
            <a:r>
              <a:rPr sz="2400" u="sng" dirty="0">
                <a:uFill>
                  <a:solidFill>
                    <a:srgbClr val="007F90"/>
                  </a:solidFill>
                </a:uFill>
                <a:hlinkClick r:id="rId2"/>
              </a:rPr>
              <a:t>t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age</a:t>
            </a:r>
            <a:r>
              <a:rPr sz="2400" u="sng" spc="10" dirty="0">
                <a:uFill>
                  <a:solidFill>
                    <a:srgbClr val="007F90"/>
                  </a:solidFill>
                </a:uFill>
                <a:hlinkClick r:id="rId2"/>
              </a:rPr>
              <a:t>s</a:t>
            </a:r>
            <a:r>
              <a:rPr sz="2400" u="sng" dirty="0">
                <a:uFill>
                  <a:solidFill>
                    <a:srgbClr val="007F90"/>
                  </a:solidFill>
                </a:uFill>
                <a:hlinkClick r:id="rId2"/>
              </a:rPr>
              <a:t>s</a:t>
            </a:r>
            <a:r>
              <a:rPr sz="2400" u="sng" spc="25" dirty="0">
                <a:uFill>
                  <a:solidFill>
                    <a:srgbClr val="007F90"/>
                  </a:solidFill>
                </a:uFill>
                <a:hlinkClick r:id="rId2"/>
              </a:rPr>
              <a:t>c</a:t>
            </a:r>
            <a:r>
              <a:rPr sz="2400" u="sng" spc="-5" dirty="0">
                <a:uFill>
                  <a:solidFill>
                    <a:srgbClr val="007F90"/>
                  </a:solidFill>
                </a:uFill>
                <a:hlinkClick r:id="rId2"/>
              </a:rPr>
              <a:t>h</a:t>
            </a:r>
            <a:r>
              <a:rPr sz="2400" u="sng" spc="-10" dirty="0">
                <a:uFill>
                  <a:solidFill>
                    <a:srgbClr val="007F90"/>
                  </a:solidFill>
                </a:uFill>
                <a:hlinkClick r:id="rId2"/>
              </a:rPr>
              <a:t>a</a:t>
            </a:r>
            <a:r>
              <a:rPr sz="2400" u="sng" spc="-175" dirty="0">
                <a:uFill>
                  <a:solidFill>
                    <a:srgbClr val="007F90"/>
                  </a:solidFill>
                </a:uFill>
                <a:hlinkClick r:id="rId2"/>
              </a:rPr>
              <a:t>u</a:t>
            </a:r>
            <a:r>
              <a:rPr sz="2400" u="sng" dirty="0">
                <a:uFill>
                  <a:solidFill>
                    <a:srgbClr val="007F90"/>
                  </a:solidFill>
                </a:uFill>
                <a:hlinkClick r:id="rId2"/>
              </a:rPr>
              <a:t>/</a:t>
            </a:r>
            <a:endParaRPr lang="de-DE" sz="2400" u="sng" spc="-45" dirty="0">
              <a:uFill>
                <a:solidFill>
                  <a:srgbClr val="007F90"/>
                </a:solidFill>
              </a:uFill>
            </a:endParaRPr>
          </a:p>
          <a:p>
            <a:pPr marL="12700" marR="297180" indent="457200">
              <a:lnSpc>
                <a:spcPct val="106700"/>
              </a:lnSpc>
              <a:spcBef>
                <a:spcPts val="100"/>
              </a:spcBef>
            </a:pPr>
            <a:r>
              <a:rPr lang="de-DE" sz="2400" u="sng" spc="-85" dirty="0">
                <a:uFill>
                  <a:solidFill>
                    <a:srgbClr val="007F90"/>
                  </a:solidFill>
                </a:uFill>
                <a:hlinkClick r:id="rId3"/>
              </a:rPr>
              <a:t>v</a:t>
            </a:r>
            <a:r>
              <a:rPr sz="2400" u="sng" spc="-85" dirty="0" err="1">
                <a:uFill>
                  <a:solidFill>
                    <a:srgbClr val="007F90"/>
                  </a:solidFill>
                </a:uFill>
                <a:hlinkClick r:id="rId3"/>
              </a:rPr>
              <a:t>ideo</a:t>
            </a:r>
            <a:r>
              <a:rPr sz="2400" u="sng" spc="-85" dirty="0">
                <a:uFill>
                  <a:solidFill>
                    <a:srgbClr val="007F90"/>
                  </a:solidFill>
                </a:uFill>
                <a:hlinkClick r:id="rId3"/>
              </a:rPr>
              <a:t>/7322897220179643681</a:t>
            </a:r>
            <a:r>
              <a:rPr sz="2400" spc="-10" dirty="0"/>
              <a:t> </a:t>
            </a:r>
            <a:r>
              <a:rPr sz="2400" spc="-25" dirty="0"/>
              <a:t>(11.01.2024)</a:t>
            </a:r>
          </a:p>
          <a:p>
            <a:pPr marL="12700" marR="578485" indent="457200">
              <a:lnSpc>
                <a:spcPct val="106700"/>
              </a:lnSpc>
              <a:spcBef>
                <a:spcPts val="1295"/>
              </a:spcBef>
            </a:pPr>
            <a:r>
              <a:rPr sz="2400" dirty="0"/>
              <a:t>Der</a:t>
            </a:r>
            <a:r>
              <a:rPr sz="2400" spc="-35" dirty="0"/>
              <a:t> </a:t>
            </a:r>
            <a:r>
              <a:rPr sz="2400" spc="-10" dirty="0"/>
              <a:t>Rechtsextremismus</a:t>
            </a:r>
            <a:r>
              <a:rPr sz="2400" spc="-30" dirty="0"/>
              <a:t> </a:t>
            </a:r>
            <a:r>
              <a:rPr sz="2400" dirty="0"/>
              <a:t>wird</a:t>
            </a:r>
            <a:r>
              <a:rPr sz="2400" spc="-30" dirty="0"/>
              <a:t> </a:t>
            </a:r>
            <a:r>
              <a:rPr sz="2400" dirty="0"/>
              <a:t>von</a:t>
            </a:r>
            <a:r>
              <a:rPr sz="2400" spc="-35" dirty="0"/>
              <a:t> </a:t>
            </a:r>
            <a:r>
              <a:rPr sz="2400" dirty="0"/>
              <a:t>vielen</a:t>
            </a:r>
            <a:r>
              <a:rPr sz="2400" spc="-30" dirty="0"/>
              <a:t> </a:t>
            </a:r>
            <a:r>
              <a:rPr sz="2400" dirty="0"/>
              <a:t>Jugendlichen</a:t>
            </a:r>
            <a:r>
              <a:rPr sz="2400" spc="-30" dirty="0"/>
              <a:t> </a:t>
            </a:r>
            <a:r>
              <a:rPr sz="2400" dirty="0"/>
              <a:t>als</a:t>
            </a:r>
            <a:r>
              <a:rPr sz="2400" spc="-35" dirty="0"/>
              <a:t> </a:t>
            </a:r>
            <a:r>
              <a:rPr sz="2400" spc="-10" dirty="0"/>
              <a:t>Bedrohung wahrgenommen.</a:t>
            </a:r>
          </a:p>
          <a:p>
            <a:pPr marL="12700" marR="5080" indent="457200">
              <a:lnSpc>
                <a:spcPct val="106700"/>
              </a:lnSpc>
              <a:spcBef>
                <a:spcPts val="1300"/>
              </a:spcBef>
            </a:pPr>
            <a:r>
              <a:rPr sz="2400" dirty="0"/>
              <a:t>Viele</a:t>
            </a:r>
            <a:r>
              <a:rPr sz="2400" spc="-30" dirty="0"/>
              <a:t> </a:t>
            </a:r>
            <a:r>
              <a:rPr sz="2400" spc="-20" dirty="0"/>
              <a:t>Schüler*innen</a:t>
            </a:r>
            <a:r>
              <a:rPr sz="2400" spc="-25" dirty="0"/>
              <a:t> </a:t>
            </a:r>
            <a:r>
              <a:rPr sz="2400" dirty="0"/>
              <a:t>haben</a:t>
            </a:r>
            <a:r>
              <a:rPr sz="2400" spc="-30" dirty="0"/>
              <a:t> </a:t>
            </a:r>
            <a:r>
              <a:rPr sz="2400" dirty="0"/>
              <a:t>eine</a:t>
            </a:r>
            <a:r>
              <a:rPr sz="2400" spc="-25" dirty="0"/>
              <a:t> </a:t>
            </a:r>
            <a:r>
              <a:rPr sz="2400" dirty="0"/>
              <a:t>Migrationsgeschichte</a:t>
            </a:r>
            <a:r>
              <a:rPr sz="2400" spc="-30" dirty="0"/>
              <a:t> </a:t>
            </a:r>
            <a:r>
              <a:rPr sz="2400" dirty="0"/>
              <a:t>und</a:t>
            </a:r>
            <a:r>
              <a:rPr sz="2400" spc="-25" dirty="0"/>
              <a:t> </a:t>
            </a:r>
            <a:r>
              <a:rPr sz="2400" dirty="0"/>
              <a:t>bereits</a:t>
            </a:r>
            <a:r>
              <a:rPr sz="2400" spc="-25" dirty="0"/>
              <a:t> </a:t>
            </a:r>
            <a:r>
              <a:rPr sz="2400" spc="-10" dirty="0"/>
              <a:t>Erfah- </a:t>
            </a:r>
            <a:r>
              <a:rPr sz="2400" dirty="0"/>
              <a:t>rungen</a:t>
            </a:r>
            <a:r>
              <a:rPr sz="2400" spc="-25" dirty="0"/>
              <a:t> </a:t>
            </a:r>
            <a:r>
              <a:rPr sz="2400" dirty="0"/>
              <a:t>mit</a:t>
            </a:r>
            <a:r>
              <a:rPr sz="2400" spc="-25" dirty="0"/>
              <a:t> </a:t>
            </a:r>
            <a:r>
              <a:rPr sz="2400" dirty="0"/>
              <a:t>Diskriminierung</a:t>
            </a:r>
            <a:r>
              <a:rPr sz="2400" spc="-25" dirty="0"/>
              <a:t> </a:t>
            </a:r>
            <a:r>
              <a:rPr sz="2400" spc="-10" dirty="0"/>
              <a:t>gemacht.</a:t>
            </a:r>
          </a:p>
          <a:p>
            <a:pPr marL="12700" marR="85090" indent="457200">
              <a:lnSpc>
                <a:spcPct val="106700"/>
              </a:lnSpc>
              <a:spcBef>
                <a:spcPts val="1300"/>
              </a:spcBef>
            </a:pPr>
            <a:r>
              <a:rPr sz="2400" dirty="0"/>
              <a:t>Die</a:t>
            </a:r>
            <a:r>
              <a:rPr sz="2400" spc="-15" dirty="0"/>
              <a:t> </a:t>
            </a:r>
            <a:r>
              <a:rPr sz="2400" dirty="0"/>
              <a:t>Berichterstattung</a:t>
            </a:r>
            <a:r>
              <a:rPr sz="2400" spc="-10" dirty="0"/>
              <a:t> </a:t>
            </a:r>
            <a:r>
              <a:rPr sz="2400" dirty="0"/>
              <a:t>über</a:t>
            </a:r>
            <a:r>
              <a:rPr sz="2400" spc="-10" dirty="0"/>
              <a:t> </a:t>
            </a:r>
            <a:r>
              <a:rPr sz="2400" dirty="0"/>
              <a:t>die</a:t>
            </a:r>
            <a:r>
              <a:rPr sz="2400" spc="-10" dirty="0"/>
              <a:t> </a:t>
            </a:r>
            <a:r>
              <a:rPr sz="2400" dirty="0"/>
              <a:t>rassistischen</a:t>
            </a:r>
            <a:r>
              <a:rPr sz="2400" spc="-10" dirty="0"/>
              <a:t> </a:t>
            </a:r>
            <a:r>
              <a:rPr sz="2400" dirty="0"/>
              <a:t>Pläne</a:t>
            </a:r>
            <a:r>
              <a:rPr sz="2400" spc="-10" dirty="0"/>
              <a:t> </a:t>
            </a:r>
            <a:r>
              <a:rPr sz="2400" dirty="0"/>
              <a:t>des</a:t>
            </a:r>
            <a:r>
              <a:rPr sz="2400" spc="-20" dirty="0"/>
              <a:t> </a:t>
            </a:r>
            <a:r>
              <a:rPr sz="2400" spc="-10" dirty="0"/>
              <a:t>»Geheimtreffens« </a:t>
            </a:r>
            <a:r>
              <a:rPr sz="2400" dirty="0"/>
              <a:t>kann</a:t>
            </a:r>
            <a:r>
              <a:rPr sz="2400" spc="-60" dirty="0"/>
              <a:t> </a:t>
            </a:r>
            <a:r>
              <a:rPr sz="2400" dirty="0"/>
              <a:t>zudem</a:t>
            </a:r>
            <a:r>
              <a:rPr sz="2400" spc="-55" dirty="0"/>
              <a:t> </a:t>
            </a:r>
            <a:r>
              <a:rPr sz="2400" dirty="0"/>
              <a:t>auch</a:t>
            </a:r>
            <a:r>
              <a:rPr sz="2400" spc="-55" dirty="0"/>
              <a:t> </a:t>
            </a:r>
            <a:r>
              <a:rPr sz="2400" dirty="0"/>
              <a:t>Wut</a:t>
            </a:r>
            <a:r>
              <a:rPr sz="2400" spc="-60" dirty="0"/>
              <a:t> </a:t>
            </a:r>
            <a:r>
              <a:rPr sz="2400" dirty="0"/>
              <a:t>erzeugen</a:t>
            </a:r>
            <a:r>
              <a:rPr sz="2400" spc="-55" dirty="0"/>
              <a:t> </a:t>
            </a:r>
            <a:r>
              <a:rPr sz="2400" dirty="0"/>
              <a:t>und</a:t>
            </a:r>
            <a:r>
              <a:rPr sz="2400" spc="-55" dirty="0"/>
              <a:t> </a:t>
            </a:r>
            <a:r>
              <a:rPr sz="2400" dirty="0"/>
              <a:t>beunruhigend</a:t>
            </a:r>
            <a:r>
              <a:rPr sz="2400" spc="-55" dirty="0"/>
              <a:t> </a:t>
            </a:r>
            <a:r>
              <a:rPr sz="2400" spc="-10" dirty="0"/>
              <a:t>wirken.</a:t>
            </a:r>
          </a:p>
        </p:txBody>
      </p:sp>
      <p:sp>
        <p:nvSpPr>
          <p:cNvPr id="4" name="object 4"/>
          <p:cNvSpPr/>
          <p:nvPr/>
        </p:nvSpPr>
        <p:spPr>
          <a:xfrm>
            <a:off x="540001" y="2430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1" y="341101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001" y="5364010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001" y="4374009"/>
            <a:ext cx="179070" cy="189865"/>
          </a:xfrm>
          <a:custGeom>
            <a:avLst/>
            <a:gdLst/>
            <a:ahLst/>
            <a:cxnLst/>
            <a:rect l="l" t="t" r="r" b="b"/>
            <a:pathLst>
              <a:path w="179070" h="189864">
                <a:moveTo>
                  <a:pt x="0" y="0"/>
                </a:moveTo>
                <a:lnTo>
                  <a:pt x="0" y="189255"/>
                </a:lnTo>
                <a:lnTo>
                  <a:pt x="178765" y="94627"/>
                </a:lnTo>
                <a:lnTo>
                  <a:pt x="0" y="0"/>
                </a:lnTo>
                <a:close/>
              </a:path>
            </a:pathLst>
          </a:custGeom>
          <a:solidFill>
            <a:srgbClr val="007F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007F90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A6C7D1"/>
                </a:solidFill>
              </a:rPr>
              <a:t>BAs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7300" y="7006249"/>
            <a:ext cx="259715" cy="3016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007F90"/>
                </a:solidFill>
                <a:latin typeface="Proxima Nova"/>
                <a:cs typeface="Proxima Nova"/>
              </a:rPr>
              <a:t>09</a:t>
            </a:r>
            <a:endParaRPr sz="1500">
              <a:latin typeface="Proxima Nova"/>
              <a:cs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927</Words>
  <Application>Microsoft Office PowerPoint</Application>
  <PresentationFormat>Benutzerdefiniert</PresentationFormat>
  <Paragraphs>117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Collage</vt:lpstr>
      <vt:lpstr>Fragen zur Collage</vt:lpstr>
      <vt:lpstr>Verschwörungstheorien liefern scheinbar Erklärungen für bedrohliche Ereignisse, Krisen und Missstände:</vt:lpstr>
      <vt:lpstr>Textarbeit</vt:lpstr>
      <vt:lpstr>Tabelle</vt:lpstr>
      <vt:lpstr>Tabelle Musterlösung</vt:lpstr>
      <vt:lpstr>Grundannahmen von Verschwörungstheorien</vt:lpstr>
      <vt:lpstr>Kommentar Screenshots</vt:lpstr>
      <vt:lpstr>Kommentar Screenshots</vt:lpstr>
      <vt:lpstr>Kommentar Screenshots</vt:lpstr>
      <vt:lpstr>Kommentar Screenshots</vt:lpstr>
      <vt:lpstr>Kommentar Screenshots</vt:lpstr>
      <vt:lpstr>Kommentar Screenshots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user</cp:lastModifiedBy>
  <cp:revision>4</cp:revision>
  <dcterms:created xsi:type="dcterms:W3CDTF">2024-05-08T16:37:45Z</dcterms:created>
  <dcterms:modified xsi:type="dcterms:W3CDTF">2024-05-14T10:07:45Z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2024-05-08T00:00:00Z</vt:filetime>
  </property>
  <property fmtid="{D5CDD505-2E9C-101B-9397-08002B2CF9AE}" pid="5" name="Producer">
    <vt:lpwstr>Adobe PDF Library 17.0</vt:lpwstr>
  </property>
</Properties>
</file>