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>
      <p:cViewPr>
        <p:scale>
          <a:sx n="93" d="100"/>
          <a:sy n="93" d="100"/>
        </p:scale>
        <p:origin x="792" y="6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40003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647556" y="173012"/>
                </a:moveTo>
                <a:lnTo>
                  <a:pt x="2641435" y="127025"/>
                </a:lnTo>
                <a:lnTo>
                  <a:pt x="2624137" y="85699"/>
                </a:lnTo>
                <a:lnTo>
                  <a:pt x="2597327" y="50685"/>
                </a:lnTo>
                <a:lnTo>
                  <a:pt x="2562631" y="23622"/>
                </a:lnTo>
                <a:lnTo>
                  <a:pt x="2521661" y="6184"/>
                </a:lnTo>
                <a:lnTo>
                  <a:pt x="2476081" y="0"/>
                </a:lnTo>
                <a:lnTo>
                  <a:pt x="0" y="0"/>
                </a:lnTo>
                <a:lnTo>
                  <a:pt x="0" y="346024"/>
                </a:lnTo>
                <a:lnTo>
                  <a:pt x="2476081" y="346024"/>
                </a:lnTo>
                <a:lnTo>
                  <a:pt x="2521661" y="339852"/>
                </a:lnTo>
                <a:lnTo>
                  <a:pt x="2562631" y="322402"/>
                </a:lnTo>
                <a:lnTo>
                  <a:pt x="2597327" y="295351"/>
                </a:lnTo>
                <a:lnTo>
                  <a:pt x="2624137" y="260337"/>
                </a:lnTo>
                <a:lnTo>
                  <a:pt x="2641435" y="218998"/>
                </a:lnTo>
                <a:lnTo>
                  <a:pt x="2647556" y="173012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5471" y="1442053"/>
            <a:ext cx="8670290" cy="80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5E1B7A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5E1B7A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5471" y="1442053"/>
            <a:ext cx="8659495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2320194"/>
            <a:ext cx="9634220" cy="426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5E1B7A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61594" y="6992881"/>
            <a:ext cx="80708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loveimg.com/de/meme-genera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oveimg.com/meme-generator" TargetMode="External"/><Relationship Id="rId2" Type="http://schemas.openxmlformats.org/officeDocument/2006/relationships/hyperlink" Target="https://www.th-koeln.de/angewandte-sozialwissenschaften/dipolbas-digitale-politische-bildung-als-konsequenz-aus-der-corona-krise_95470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527300" y="2320194"/>
            <a:ext cx="10686800" cy="3487218"/>
          </a:xfrm>
          <a:prstGeom prst="rect">
            <a:avLst/>
          </a:prstGeom>
        </p:spPr>
        <p:txBody>
          <a:bodyPr vert="horz" wrap="square" lIns="0" tIns="240900" rIns="0" bIns="0" rtlCol="0">
            <a:spAutoFit/>
          </a:bodyPr>
          <a:lstStyle/>
          <a:p>
            <a:pPr marL="12700" marR="2854325">
              <a:lnSpc>
                <a:spcPct val="106200"/>
              </a:lnSpc>
              <a:spcBef>
                <a:spcPts val="100"/>
              </a:spcBef>
            </a:pP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Besprecht</a:t>
            </a:r>
            <a:r>
              <a:rPr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jeweiligen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50" dirty="0">
                <a:latin typeface="Futura" panose="020B0602020204020303" pitchFamily="34" charset="-79"/>
                <a:cs typeface="Futura" panose="020B0602020204020303" pitchFamily="34" charset="-79"/>
              </a:rPr>
              <a:t>Sitznachbar*innen</a:t>
            </a:r>
            <a:r>
              <a:rPr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folgende</a:t>
            </a:r>
            <a:r>
              <a:rPr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Fragen.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Anschließend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sammeln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wir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Antworten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gemeinsam.</a:t>
            </a:r>
          </a:p>
          <a:p>
            <a:pPr marL="292100" marR="5248275">
              <a:lnSpc>
                <a:spcPct val="159300"/>
              </a:lnSpc>
            </a:pP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Gründe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waren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neu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euch? 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Bezüge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seht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eurem</a:t>
            </a:r>
            <a:r>
              <a:rPr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Alltag?</a:t>
            </a:r>
          </a:p>
          <a:p>
            <a:pPr marL="292100">
              <a:lnSpc>
                <a:spcPct val="100000"/>
              </a:lnSpc>
              <a:spcBef>
                <a:spcPts val="1420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wird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sonst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noch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erarbeiteten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reagiert?</a:t>
            </a:r>
          </a:p>
          <a:p>
            <a:pPr marL="12700" marR="5080" indent="279400">
              <a:lnSpc>
                <a:spcPct val="106200"/>
              </a:lnSpc>
              <a:spcBef>
                <a:spcPts val="1275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welchen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Situationen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werden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VT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als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Erklärung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herangezogen?</a:t>
            </a:r>
            <a:r>
              <a:rPr spc="-4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br>
              <a:rPr lang="de-DE" spc="-40" dirty="0">
                <a:latin typeface="Futura Book" panose="020B0602020204020303" pitchFamily="34" charset="-79"/>
                <a:cs typeface="Futura Book" panose="020B0602020204020303" pitchFamily="34" charset="-79"/>
              </a:rPr>
            </a:b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welchen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Situationen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wird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VT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Bezug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genommen?</a:t>
            </a:r>
            <a:r>
              <a:rPr spc="-3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br>
              <a:rPr lang="de-DE" spc="-30" dirty="0">
                <a:latin typeface="Futura Book" panose="020B0602020204020303" pitchFamily="34" charset="-79"/>
                <a:cs typeface="Futura Book" panose="020B0602020204020303" pitchFamily="34" charset="-79"/>
              </a:rPr>
            </a:br>
            <a:r>
              <a:rPr spc="-10" dirty="0" err="1"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Gründe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könnte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dafür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geben?</a:t>
            </a:r>
          </a:p>
        </p:txBody>
      </p:sp>
      <p:sp>
        <p:nvSpPr>
          <p:cNvPr id="3" name="object 3"/>
          <p:cNvSpPr/>
          <p:nvPr/>
        </p:nvSpPr>
        <p:spPr>
          <a:xfrm>
            <a:off x="539993" y="3492004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993" y="3973503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9993" y="4464004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9993" y="4945504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8" name="object 8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25471" y="1442053"/>
            <a:ext cx="9043440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45" dirty="0">
                <a:latin typeface="Futura" panose="020B0602020204020303" pitchFamily="34" charset="-79"/>
                <a:cs typeface="Futura" panose="020B0602020204020303" pitchFamily="34" charset="-79"/>
              </a:rPr>
              <a:t>»Warum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500"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500"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500"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Verschwörungstheorien?«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b="0"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20" dirty="0">
                <a:latin typeface="Futura" panose="020B0602020204020303" pitchFamily="34" charset="-79"/>
                <a:cs typeface="Futura" panose="020B0602020204020303" pitchFamily="34" charset="-79"/>
              </a:rPr>
              <a:t>(VT)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27300" y="7006249"/>
            <a:ext cx="47600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2320194"/>
            <a:ext cx="9612630" cy="332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00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»Aber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Leuten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geht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eben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gut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suchen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Verantwortlichen.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Kann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ja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sein.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Verantwortlichen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sind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natürlich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dann,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Nachbar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von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nebenan.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muss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irgendwas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sein,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worauf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keinen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Einfluss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nehmen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kannst,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weil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sonst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wäre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schlecht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gerade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ist.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könnte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Regierung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sein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irgendein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ominöser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Zirkel,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keiner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rankommt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dem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keiner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weiß.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Aber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weiß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davon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will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einem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besseren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Ort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machen.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kann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vorstellen.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einfach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nur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harte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Drogen.«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>
              <a:lnSpc>
                <a:spcPct val="100000"/>
              </a:lnSpc>
              <a:spcBef>
                <a:spcPts val="1260"/>
              </a:spcBef>
            </a:pP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</a:pPr>
            <a:r>
              <a:rPr sz="1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(Schüler*in</a:t>
            </a:r>
            <a:r>
              <a:rPr sz="15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eines</a:t>
            </a:r>
            <a:r>
              <a:rPr sz="15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Berufskollegs)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4" name="object 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5471" y="1442053"/>
            <a:ext cx="9208432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Zitate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Schüler*innen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wissenschaftlichen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latin typeface="Futura" panose="020B0602020204020303" pitchFamily="34" charset="-79"/>
                <a:cs typeface="Futura" panose="020B0602020204020303" pitchFamily="34" charset="-79"/>
              </a:rPr>
              <a:t>Studie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300" y="578025"/>
            <a:ext cx="18476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Vertiefung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2320194"/>
            <a:ext cx="9569450" cy="23493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00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»Nein,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wirst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z="2000" spc="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ganz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schnell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000" spc="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Bubble</a:t>
            </a:r>
            <a:r>
              <a:rPr sz="2000" spc="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hineingesteckt.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Also,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wenn</a:t>
            </a:r>
            <a:r>
              <a:rPr sz="2000" spc="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000" spc="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Social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Media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unterwegs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bist,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irgendwelche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Sachen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anguckst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dann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immer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wieder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vorgeschlagen,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dann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klickst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dahin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irgendwann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bist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dieser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Bubble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gefangen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kommst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wirklich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sehr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schlecht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nur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noch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heraus,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ja.«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>
              <a:lnSpc>
                <a:spcPct val="100000"/>
              </a:lnSpc>
              <a:spcBef>
                <a:spcPts val="1255"/>
              </a:spcBef>
            </a:pP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</a:pPr>
            <a:r>
              <a:rPr sz="1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(Schüler*in</a:t>
            </a:r>
            <a:r>
              <a:rPr sz="15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eines</a:t>
            </a:r>
            <a:r>
              <a:rPr sz="15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Berufskollegs)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4" name="object 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5471" y="1442053"/>
            <a:ext cx="904344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Zitate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Schüler*innen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wissenschaftlichen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latin typeface="Futura" panose="020B0602020204020303" pitchFamily="34" charset="-79"/>
                <a:cs typeface="Futura" panose="020B0602020204020303" pitchFamily="34" charset="-79"/>
              </a:rPr>
              <a:t>Studie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300" y="578025"/>
            <a:ext cx="18476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Vertiefung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55904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03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2320194"/>
            <a:ext cx="9170035" cy="1381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00"/>
              </a:spcBef>
            </a:pP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»Oder,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um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Krieg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führen.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sagen,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›Dieses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Land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uns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angegriffen,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uns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bombardiert.‹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Grund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haben,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anzugreifen.«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>
              <a:lnSpc>
                <a:spcPct val="100000"/>
              </a:lnSpc>
              <a:spcBef>
                <a:spcPts val="1210"/>
              </a:spcBef>
            </a:pPr>
            <a:endParaRPr sz="2000" dirty="0">
              <a:latin typeface="Futura PT Medium"/>
              <a:cs typeface="Futura PT Medium"/>
            </a:endParaRPr>
          </a:p>
          <a:p>
            <a:pPr marL="12700">
              <a:lnSpc>
                <a:spcPct val="100000"/>
              </a:lnSpc>
            </a:pPr>
            <a:r>
              <a:rPr sz="1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(Schüler*in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einer </a:t>
            </a:r>
            <a:r>
              <a:rPr sz="1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Hauptschule)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4" name="object 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5471" y="1442053"/>
            <a:ext cx="9317029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Zitate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Schüler*innen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wissenschaftlichen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latin typeface="Futura" panose="020B0602020204020303" pitchFamily="34" charset="-79"/>
                <a:cs typeface="Futura" panose="020B0602020204020303" pitchFamily="34" charset="-79"/>
              </a:rPr>
              <a:t>Studie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300" y="578025"/>
            <a:ext cx="18476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Vertiefung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04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2320194"/>
            <a:ext cx="9565640" cy="29833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00"/>
              </a:spcBef>
            </a:pP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»Ich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nicht.</a:t>
            </a:r>
            <a:r>
              <a:rPr sz="2000" spc="-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habe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-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gedacht,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000" spc="-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Lehrkraft</a:t>
            </a:r>
            <a:r>
              <a:rPr sz="2000" spc="-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wahrscheinlich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Krankheitsbild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halt.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wirklich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mitgenommen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000" spc="-8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dem</a:t>
            </a:r>
            <a:r>
              <a:rPr sz="20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nahestehenden Menschen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halt.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Beispiel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Einsamkeit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vielleicht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gedacht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hat,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suche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mir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irgendwie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Aufmerksamkeit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Telegram.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dann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irgendwie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Schule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dann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Aufmerksamkeit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gesucht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durch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diese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halt,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erzählt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hat.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Damit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Aufmerksamkeit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bekommt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einfach.«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>
              <a:lnSpc>
                <a:spcPct val="100000"/>
              </a:lnSpc>
              <a:spcBef>
                <a:spcPts val="1220"/>
              </a:spcBef>
            </a:pP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</a:pPr>
            <a:r>
              <a:rPr sz="1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(Schüler*in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einer </a:t>
            </a:r>
            <a:r>
              <a:rPr sz="1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Hauptschule)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4" name="object 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5471" y="1442053"/>
            <a:ext cx="9157155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Zitate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Schüler*innen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wissenschaftlichen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latin typeface="Futura" panose="020B0602020204020303" pitchFamily="34" charset="-79"/>
                <a:cs typeface="Futura" panose="020B0602020204020303" pitchFamily="34" charset="-79"/>
              </a:rPr>
              <a:t>Studie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300" y="578025"/>
            <a:ext cx="17714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Vertiefung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5844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05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2320194"/>
            <a:ext cx="9616440" cy="26884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00"/>
              </a:spcBef>
            </a:pP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»Was</a:t>
            </a:r>
            <a:r>
              <a:rPr sz="2000" spc="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ganz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interessant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sein</a:t>
            </a:r>
            <a:r>
              <a:rPr sz="2000" spc="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kann,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ja,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Leute</a:t>
            </a:r>
            <a:r>
              <a:rPr sz="2000" spc="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vielleicht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als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einen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Zufluchtsort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verwenden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können.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Beispiel,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wenn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jetzt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irgendwas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groß passiert,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diese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Person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will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wahrhaben,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weil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irgendwie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vielleicht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einen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großen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negativen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Einfluss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hatte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dann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deswegen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vertiefen,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weil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halt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gesehen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einfach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diese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Wahrheit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denen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benebelt.«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>
              <a:lnSpc>
                <a:spcPct val="100000"/>
              </a:lnSpc>
              <a:spcBef>
                <a:spcPts val="1440"/>
              </a:spcBef>
            </a:pP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</a:pPr>
            <a:r>
              <a:rPr sz="1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(Schüler*in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einer </a:t>
            </a:r>
            <a:r>
              <a:rPr sz="1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Gesamtschule)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4" name="object 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5471" y="1442053"/>
            <a:ext cx="904344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Zitate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Schüler*innen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wissenschaftlichen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latin typeface="Futura" panose="020B0602020204020303" pitchFamily="34" charset="-79"/>
                <a:cs typeface="Futura" panose="020B0602020204020303" pitchFamily="34" charset="-79"/>
              </a:rPr>
              <a:t>Studie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300" y="578025"/>
            <a:ext cx="18476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Vertiefung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6225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06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40003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647556" y="173012"/>
                </a:moveTo>
                <a:lnTo>
                  <a:pt x="2641435" y="127025"/>
                </a:lnTo>
                <a:lnTo>
                  <a:pt x="2624137" y="85699"/>
                </a:lnTo>
                <a:lnTo>
                  <a:pt x="2597327" y="50685"/>
                </a:lnTo>
                <a:lnTo>
                  <a:pt x="2562631" y="23622"/>
                </a:lnTo>
                <a:lnTo>
                  <a:pt x="2521661" y="6184"/>
                </a:lnTo>
                <a:lnTo>
                  <a:pt x="2476081" y="0"/>
                </a:lnTo>
                <a:lnTo>
                  <a:pt x="0" y="0"/>
                </a:lnTo>
                <a:lnTo>
                  <a:pt x="0" y="346024"/>
                </a:lnTo>
                <a:lnTo>
                  <a:pt x="2476081" y="346024"/>
                </a:lnTo>
                <a:lnTo>
                  <a:pt x="2521661" y="339852"/>
                </a:lnTo>
                <a:lnTo>
                  <a:pt x="2562631" y="322402"/>
                </a:lnTo>
                <a:lnTo>
                  <a:pt x="2597327" y="295351"/>
                </a:lnTo>
                <a:lnTo>
                  <a:pt x="2624137" y="260337"/>
                </a:lnTo>
                <a:lnTo>
                  <a:pt x="2641435" y="218998"/>
                </a:lnTo>
                <a:lnTo>
                  <a:pt x="2647556" y="173012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300" y="1942016"/>
            <a:ext cx="9634220" cy="59542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00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»Ich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glaube,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vor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allem,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weiß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nicht,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glaube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geht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vor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allem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darum, dass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Leute,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also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nur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Leute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irgendwie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denen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vertraust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jetzt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magst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so,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sondern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vor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allem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Leute,</a:t>
            </a:r>
            <a:r>
              <a:rPr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jetzt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irgendwie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cool</a:t>
            </a:r>
            <a:r>
              <a:rPr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findest,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wo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denkst,</a:t>
            </a:r>
            <a:r>
              <a:rPr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wäre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auch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gerne.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Also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vielleicht</a:t>
            </a:r>
            <a:r>
              <a:rPr spc="10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10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persönlich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kennst,</a:t>
            </a:r>
            <a:r>
              <a:rPr spc="10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sondern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Influencer</a:t>
            </a:r>
            <a:r>
              <a:rPr spc="10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pc="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so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Celebreties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voll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cool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findest.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dann</a:t>
            </a:r>
            <a:r>
              <a:rPr spc="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irgendwie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plötzlich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pc="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ankündigen,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übrigens</a:t>
            </a:r>
            <a:r>
              <a:rPr spc="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bin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Meinung,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Corona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existiert.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dann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bist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so,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ja,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pc="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be-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stimmt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recht,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weil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liebe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ja,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voll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cool.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Vielleicht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kriegt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sogar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Geld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dafür,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jetzt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irgendwie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sagt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so.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Also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sagen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ja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Beispiel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sagen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oft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so,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ja,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diese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Trinkflasche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voll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cool,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macht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voll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Spaß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trinken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so.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eigentlich</a:t>
            </a: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</a:p>
          <a:p>
            <a:pPr marL="12700" marR="5715">
              <a:lnSpc>
                <a:spcPct val="106200"/>
              </a:lnSpc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etwas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Ähnliches.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habe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mir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jetzt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gekauft.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Ich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bin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halt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Opfer.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Aber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die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echt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cool«</a:t>
            </a:r>
          </a:p>
          <a:p>
            <a:pPr>
              <a:lnSpc>
                <a:spcPct val="100000"/>
              </a:lnSpc>
              <a:spcBef>
                <a:spcPts val="990"/>
              </a:spcBef>
            </a:pPr>
            <a:endParaRPr spc="-2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20" dirty="0">
                <a:latin typeface="Futura" panose="020B0602020204020303" pitchFamily="34" charset="-79"/>
                <a:cs typeface="Futura" panose="020B0602020204020303" pitchFamily="34" charset="-79"/>
              </a:rPr>
              <a:t>(Schüler*in</a:t>
            </a:r>
            <a:r>
              <a:rPr sz="1500" dirty="0">
                <a:latin typeface="Futura" panose="020B0602020204020303" pitchFamily="34" charset="-79"/>
                <a:cs typeface="Futura" panose="020B0602020204020303" pitchFamily="34" charset="-79"/>
              </a:rPr>
              <a:t> eines</a:t>
            </a:r>
            <a:r>
              <a:rPr sz="1500" spc="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10" dirty="0">
                <a:latin typeface="Futura" panose="020B0602020204020303" pitchFamily="34" charset="-79"/>
                <a:cs typeface="Futura" panose="020B0602020204020303" pitchFamily="34" charset="-79"/>
              </a:rPr>
              <a:t>Gymnasiums)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5" name="object 5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25471" y="1326480"/>
            <a:ext cx="904344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Zitate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Schüler*innen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wissenschaftlichen</a:t>
            </a:r>
            <a:r>
              <a:rPr sz="250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latin typeface="Futura" panose="020B0602020204020303" pitchFamily="34" charset="-79"/>
                <a:cs typeface="Futura" panose="020B0602020204020303" pitchFamily="34" charset="-79"/>
              </a:rPr>
              <a:t>Studie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32360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07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300" y="578025"/>
            <a:ext cx="17714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Vertiefung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299" y="578025"/>
            <a:ext cx="2028701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 err="1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Vertief</a:t>
            </a:r>
            <a:r>
              <a:rPr lang="de-DE" sz="1500" spc="-55" dirty="0" err="1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ung</a:t>
            </a:r>
            <a:r>
              <a:rPr lang="de-DE" sz="1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3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2320194"/>
            <a:ext cx="5515402" cy="645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00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Nutzt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dafür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Seite: 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h</a:t>
            </a:r>
            <a:r>
              <a:rPr sz="2000" u="sng" spc="3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t</a:t>
            </a:r>
            <a:r>
              <a:rPr sz="2000" u="sng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t</a:t>
            </a:r>
            <a:r>
              <a:rPr sz="2000" u="sng" spc="-3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ps</a:t>
            </a:r>
            <a:r>
              <a:rPr sz="2000" u="sng" spc="-9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:</a:t>
            </a:r>
            <a:r>
              <a:rPr sz="2000" u="sng" spc="-61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/</a:t>
            </a:r>
            <a:r>
              <a:rPr sz="2000" u="sng" spc="-18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/</a:t>
            </a:r>
            <a:r>
              <a:rPr sz="2000" u="sng" spc="5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ww</a:t>
            </a:r>
            <a:r>
              <a:rPr sz="2000" u="sng" spc="-14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w</a:t>
            </a:r>
            <a:r>
              <a:rPr sz="2000" u="sng" spc="-1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.</a:t>
            </a:r>
            <a:r>
              <a:rPr sz="2000" u="sng" spc="-2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i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l</a:t>
            </a:r>
            <a:r>
              <a:rPr sz="2000" u="sng" spc="-5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ov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eimg</a:t>
            </a:r>
            <a:r>
              <a:rPr sz="2000" u="sng" spc="-4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.</a:t>
            </a:r>
            <a:r>
              <a:rPr sz="2000" u="sng" spc="-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c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o</a:t>
            </a:r>
            <a:r>
              <a:rPr sz="2000" u="sng" spc="-8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m</a:t>
            </a:r>
            <a:r>
              <a:rPr sz="2000" u="sng" spc="-29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/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d</a:t>
            </a:r>
            <a:r>
              <a:rPr sz="2000" u="sng" spc="-114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e</a:t>
            </a:r>
            <a:r>
              <a:rPr sz="2000" u="sng" spc="-23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/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mem</a:t>
            </a:r>
            <a:r>
              <a:rPr sz="2000" u="sng" spc="1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e</a:t>
            </a:r>
            <a:r>
              <a:rPr sz="2000" u="sng" spc="5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-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genera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tor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5" name="object 5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299"/>
              </a:lnSpc>
            </a:pP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Erstellt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Meme,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dem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z="250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festhaltet,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50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50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latin typeface="Futura" panose="020B0602020204020303" pitchFamily="34" charset="-79"/>
                <a:cs typeface="Futura" panose="020B0602020204020303" pitchFamily="34" charset="-79"/>
              </a:rPr>
              <a:t>letzten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zwei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Stunden</a:t>
            </a:r>
            <a:r>
              <a:rPr sz="2500" spc="-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neu</a:t>
            </a:r>
            <a:r>
              <a:rPr sz="2500" spc="-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latin typeface="Futura" panose="020B0602020204020303" pitchFamily="34" charset="-79"/>
                <a:cs typeface="Futura" panose="020B0602020204020303" pitchFamily="34" charset="-79"/>
              </a:rPr>
              <a:t>gelernt</a:t>
            </a:r>
            <a:r>
              <a:rPr sz="2500" spc="-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latin typeface="Futura" panose="020B0602020204020303" pitchFamily="34" charset="-79"/>
                <a:cs typeface="Futura" panose="020B0602020204020303" pitchFamily="34" charset="-79"/>
              </a:rPr>
              <a:t>habt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59999" y="2088007"/>
            <a:ext cx="3213256" cy="450498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56001" y="3492017"/>
            <a:ext cx="3486701" cy="3568987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9195761" y="6992881"/>
            <a:ext cx="972917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27300" y="7006249"/>
            <a:ext cx="26098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08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988194"/>
            <a:ext cx="9848600" cy="12936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06200"/>
              </a:lnSpc>
              <a:spcBef>
                <a:spcPts val="100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Zitate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F.2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–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F.7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stammen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Bedarfsanalyse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des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u="sng" spc="-2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DiPolBAs-</a:t>
            </a:r>
            <a:r>
              <a:rPr sz="2000" u="sng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2"/>
              </a:rPr>
              <a:t>Projektes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sind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anonymisiert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92100">
              <a:lnSpc>
                <a:spcPct val="100000"/>
              </a:lnSpc>
              <a:spcBef>
                <a:spcPts val="145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Memes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F.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8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wurden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erstellt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Hilfe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000" u="sng" spc="-5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u="sng" spc="-7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h</a:t>
            </a:r>
            <a:r>
              <a:rPr sz="2000" u="sng" spc="-3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t</a:t>
            </a:r>
            <a:r>
              <a:rPr sz="2000" u="sng" spc="-6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t</a:t>
            </a:r>
            <a:r>
              <a:rPr sz="2000" u="sng" spc="-9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p</a:t>
            </a:r>
            <a:r>
              <a:rPr sz="2000" u="sng" spc="-9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s</a:t>
            </a:r>
            <a:r>
              <a:rPr sz="2000" u="sng" spc="-15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:</a:t>
            </a:r>
            <a:r>
              <a:rPr sz="2000" u="sng" spc="-52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/</a:t>
            </a:r>
            <a:r>
              <a:rPr sz="2000" u="sng" spc="-24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</a:rPr>
              <a:t>/</a:t>
            </a:r>
            <a:r>
              <a:rPr sz="2000" u="sng" spc="-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ww</a:t>
            </a:r>
            <a:r>
              <a:rPr sz="2000" u="sng" spc="-20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w</a:t>
            </a:r>
            <a:r>
              <a:rPr sz="2000" u="sng" spc="-7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.</a:t>
            </a:r>
            <a:r>
              <a:rPr sz="2000" u="sng" spc="-8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i</a:t>
            </a:r>
            <a:r>
              <a:rPr sz="2000" u="sng" spc="-7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l</a:t>
            </a:r>
            <a:r>
              <a:rPr sz="2000" u="sng" spc="-114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ov</a:t>
            </a:r>
            <a:r>
              <a:rPr sz="2000" u="sng" spc="-7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eimg</a:t>
            </a:r>
            <a:r>
              <a:rPr sz="2000" u="sng" spc="-10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.</a:t>
            </a:r>
            <a:r>
              <a:rPr sz="2000" u="sng" spc="-6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c</a:t>
            </a:r>
            <a:r>
              <a:rPr sz="2000" u="sng" spc="-7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o</a:t>
            </a:r>
            <a:r>
              <a:rPr sz="2000" u="sng" spc="-14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m</a:t>
            </a:r>
            <a:r>
              <a:rPr sz="2000" u="sng" spc="-29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/</a:t>
            </a:r>
            <a:r>
              <a:rPr sz="2000" u="sng" spc="-7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mem</a:t>
            </a:r>
            <a:r>
              <a:rPr sz="2000" u="sng" spc="-4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e</a:t>
            </a:r>
            <a:r>
              <a:rPr sz="2000" u="sng" spc="-4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-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generator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4" name="object 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5471" y="1442053"/>
            <a:ext cx="86594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Quellen:</a:t>
            </a:r>
          </a:p>
        </p:txBody>
      </p:sp>
      <p:sp>
        <p:nvSpPr>
          <p:cNvPr id="10" name="object 10"/>
          <p:cNvSpPr/>
          <p:nvPr/>
        </p:nvSpPr>
        <p:spPr>
          <a:xfrm>
            <a:off x="539993" y="2116004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9993" y="2772003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184966" y="6992881"/>
            <a:ext cx="983712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09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E1B7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873</Words>
  <Application>Microsoft Macintosh PowerPoint</Application>
  <PresentationFormat>Benutzerdefiniert</PresentationFormat>
  <Paragraphs>62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Futura</vt:lpstr>
      <vt:lpstr>Futura Book</vt:lpstr>
      <vt:lpstr>FUTURA MEDIUM</vt:lpstr>
      <vt:lpstr>Futura PT Heavy</vt:lpstr>
      <vt:lpstr>Futura PT Medium</vt:lpstr>
      <vt:lpstr>Urbanist</vt:lpstr>
      <vt:lpstr>Office Theme</vt:lpstr>
      <vt:lpstr>»Warum glauben Menschen an Verschwörungstheorien?« Ursachen für den Glauben an Verschwörungstheorien (VT)</vt:lpstr>
      <vt:lpstr>Zitate von Schüler*innen aus einer wissenschaftlichen Studie</vt:lpstr>
      <vt:lpstr>Zitate von Schüler*innen aus einer wissenschaftlichen Studie</vt:lpstr>
      <vt:lpstr>Zitate von Schüler*innen aus einer wissenschaftlichen Studie</vt:lpstr>
      <vt:lpstr>Zitate von Schüler*innen aus einer wissenschaftlichen Studie</vt:lpstr>
      <vt:lpstr>Zitate von Schüler*innen aus einer wissenschaftlichen Studie</vt:lpstr>
      <vt:lpstr>Zitate von Schüler*innen aus einer wissenschaftlichen Studie</vt:lpstr>
      <vt:lpstr>Erstellt ein Meme, in dem ihr festhaltet, was ihr in den letzten zwei Stunden neu gelernt habt</vt:lpstr>
      <vt:lpstr>Quellen: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D1-Präsentation_2</dc:title>
  <cp:lastModifiedBy>Julia Hillebrand</cp:lastModifiedBy>
  <cp:revision>2</cp:revision>
  <dcterms:created xsi:type="dcterms:W3CDTF">2024-05-01T11:09:42Z</dcterms:created>
  <dcterms:modified xsi:type="dcterms:W3CDTF">2024-05-01T11:20:54Z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2024-05-01T00:00:00Z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17.0</vt:lpwstr>
  </property>
</Properties>
</file>