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>
      <p:cViewPr>
        <p:scale>
          <a:sx n="93" d="100"/>
          <a:sy n="93" d="100"/>
        </p:scale>
        <p:origin x="792" y="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40003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647556" y="173012"/>
                </a:moveTo>
                <a:lnTo>
                  <a:pt x="2641435" y="127025"/>
                </a:lnTo>
                <a:lnTo>
                  <a:pt x="2624137" y="85699"/>
                </a:lnTo>
                <a:lnTo>
                  <a:pt x="2597327" y="50685"/>
                </a:lnTo>
                <a:lnTo>
                  <a:pt x="2562631" y="23622"/>
                </a:lnTo>
                <a:lnTo>
                  <a:pt x="2521661" y="6184"/>
                </a:lnTo>
                <a:lnTo>
                  <a:pt x="2476081" y="0"/>
                </a:lnTo>
                <a:lnTo>
                  <a:pt x="0" y="0"/>
                </a:lnTo>
                <a:lnTo>
                  <a:pt x="0" y="346024"/>
                </a:lnTo>
                <a:lnTo>
                  <a:pt x="2476081" y="346024"/>
                </a:lnTo>
                <a:lnTo>
                  <a:pt x="2521661" y="339852"/>
                </a:lnTo>
                <a:lnTo>
                  <a:pt x="2562631" y="322402"/>
                </a:lnTo>
                <a:lnTo>
                  <a:pt x="2597327" y="295351"/>
                </a:lnTo>
                <a:lnTo>
                  <a:pt x="2624137" y="260337"/>
                </a:lnTo>
                <a:lnTo>
                  <a:pt x="2641435" y="218998"/>
                </a:lnTo>
                <a:lnTo>
                  <a:pt x="2647556" y="173012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5471" y="1442053"/>
            <a:ext cx="8670290" cy="800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5E1B7A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5E1B7A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5471" y="1442053"/>
            <a:ext cx="8659495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E1B7A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2320194"/>
            <a:ext cx="9634220" cy="426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5E1B7A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361594" y="6992881"/>
            <a:ext cx="80708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8E5FA2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loveimg.com/de/meme-gener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veimg.com/meme-generator" TargetMode="External"/><Relationship Id="rId2" Type="http://schemas.openxmlformats.org/officeDocument/2006/relationships/hyperlink" Target="https://www.th-koeln.de/angewandte-sozialwissenschaften/dipolbas-digitale-politische-bildung-als-konsequenz-aus-der-corona-krise_95470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527300" y="2320194"/>
            <a:ext cx="10686800" cy="3487218"/>
          </a:xfrm>
          <a:prstGeom prst="rect">
            <a:avLst/>
          </a:prstGeom>
        </p:spPr>
        <p:txBody>
          <a:bodyPr vert="horz" wrap="square" lIns="0" tIns="240900" rIns="0" bIns="0" rtlCol="0">
            <a:spAutoFit/>
          </a:bodyPr>
          <a:lstStyle/>
          <a:p>
            <a:pPr marL="12700" marR="2854325">
              <a:lnSpc>
                <a:spcPct val="106200"/>
              </a:lnSpc>
              <a:spcBef>
                <a:spcPts val="100"/>
              </a:spcBef>
            </a:pP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Besprecht</a:t>
            </a:r>
            <a:r>
              <a:rPr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jeweiligen</a:t>
            </a: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50" dirty="0">
                <a:latin typeface="Futura" panose="020B0602020204020303" pitchFamily="34" charset="-79"/>
                <a:cs typeface="Futura" panose="020B0602020204020303" pitchFamily="34" charset="-79"/>
              </a:rPr>
              <a:t>Sitznachbar*innen</a:t>
            </a:r>
            <a:r>
              <a:rPr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folgende</a:t>
            </a:r>
            <a:r>
              <a:rPr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Fragen.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Anschließend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sammeln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wir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Antworten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gemeinsam.</a:t>
            </a:r>
          </a:p>
          <a:p>
            <a:pPr marL="292100" marR="5248275">
              <a:lnSpc>
                <a:spcPct val="159300"/>
              </a:lnSpc>
            </a:pP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Gründe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waren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neu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euch? 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Bezüge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seht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ihr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eurem</a:t>
            </a:r>
            <a:r>
              <a:rPr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Alltag?</a:t>
            </a:r>
          </a:p>
          <a:p>
            <a:pPr marL="292100">
              <a:lnSpc>
                <a:spcPct val="100000"/>
              </a:lnSpc>
              <a:spcBef>
                <a:spcPts val="1420"/>
              </a:spcBef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wird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sonst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noch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erarbeiteten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reagiert?</a:t>
            </a:r>
          </a:p>
          <a:p>
            <a:pPr marL="12700" marR="5080" indent="279400">
              <a:lnSpc>
                <a:spcPct val="106200"/>
              </a:lnSpc>
              <a:spcBef>
                <a:spcPts val="1275"/>
              </a:spcBef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welchen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Situationen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werden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VT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als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Erklärung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herangezogen?</a:t>
            </a:r>
            <a:r>
              <a:rPr spc="-4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br>
              <a:rPr lang="de-DE" spc="-40" dirty="0">
                <a:latin typeface="Futura Book" panose="020B0602020204020303" pitchFamily="34" charset="-79"/>
                <a:cs typeface="Futura Book" panose="020B0602020204020303" pitchFamily="34" charset="-79"/>
              </a:rPr>
            </a:b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welchen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Situationen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wird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VT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Bezug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genommen?</a:t>
            </a:r>
            <a:r>
              <a:rPr spc="-30" dirty="0">
                <a:latin typeface="Futura Book" panose="020B0602020204020303" pitchFamily="34" charset="-79"/>
                <a:cs typeface="Futura Book" panose="020B0602020204020303" pitchFamily="34" charset="-79"/>
              </a:rPr>
              <a:t> </a:t>
            </a:r>
            <a:br>
              <a:rPr lang="de-DE" spc="-30" dirty="0">
                <a:latin typeface="Futura Book" panose="020B0602020204020303" pitchFamily="34" charset="-79"/>
                <a:cs typeface="Futura Book" panose="020B0602020204020303" pitchFamily="34" charset="-79"/>
              </a:rPr>
            </a:br>
            <a:r>
              <a:rPr spc="-10" dirty="0" err="1">
                <a:latin typeface="Futura" panose="020B0602020204020303" pitchFamily="34" charset="-79"/>
                <a:cs typeface="Futura" panose="020B0602020204020303" pitchFamily="34" charset="-79"/>
              </a:rPr>
              <a:t>Welche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Gründe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könnte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dafür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geben?</a:t>
            </a:r>
          </a:p>
        </p:txBody>
      </p:sp>
      <p:sp>
        <p:nvSpPr>
          <p:cNvPr id="3" name="object 3"/>
          <p:cNvSpPr/>
          <p:nvPr/>
        </p:nvSpPr>
        <p:spPr>
          <a:xfrm>
            <a:off x="539993" y="3492004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993" y="3973503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993" y="4464004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9993" y="4945504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8" name="object 8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25471" y="1442053"/>
            <a:ext cx="904344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45" dirty="0">
                <a:latin typeface="Futura" panose="020B0602020204020303" pitchFamily="34" charset="-79"/>
                <a:cs typeface="Futura" panose="020B0602020204020303" pitchFamily="34" charset="-79"/>
              </a:rPr>
              <a:t>»Warum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500"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Menschen</a:t>
            </a:r>
            <a:r>
              <a:rPr sz="2500"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500" spc="-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Verschwörungstheorien?«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</a:pP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Ursachen</a:t>
            </a:r>
            <a:r>
              <a:rPr sz="2000" b="0"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Glauben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dirty="0"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0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b="0" spc="-20" dirty="0">
                <a:latin typeface="Futura" panose="020B0602020204020303" pitchFamily="34" charset="-79"/>
                <a:cs typeface="Futura" panose="020B0602020204020303" pitchFamily="34" charset="-79"/>
              </a:rPr>
              <a:t>(VT)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27300" y="7006249"/>
            <a:ext cx="47600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01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2320194"/>
            <a:ext cx="9612630" cy="332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»Aber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Leuten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geht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eben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gut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suchen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Verantwortlichen.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Kann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ja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sein.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Verantwortlichen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sind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natürlich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dann,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ja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Nachbar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von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nebenan.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muss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irgendwas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sein,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worauf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keinen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Einfluss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nehmen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kannst,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weil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sonst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wäre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ja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schlecht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gerade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ist.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könnte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ja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Regierung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sein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irgendein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ominöser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Zirkel,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keiner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rankommt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dem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keiner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weiß.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Aber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weiß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davon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will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Welt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einem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besseren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Ort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machen.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kann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mir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vorstellen.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einfach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nur</a:t>
            </a:r>
            <a:r>
              <a:rPr sz="20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harte</a:t>
            </a:r>
            <a:r>
              <a:rPr sz="20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Drogen.«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>
              <a:lnSpc>
                <a:spcPct val="100000"/>
              </a:lnSpc>
              <a:spcBef>
                <a:spcPts val="1260"/>
              </a:spcBef>
            </a:pP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</a:pPr>
            <a:r>
              <a:rPr sz="15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(Schüler*in</a:t>
            </a:r>
            <a:r>
              <a:rPr sz="15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eines</a:t>
            </a:r>
            <a:r>
              <a:rPr sz="15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Berufskollegs)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4" name="object 4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5471" y="1442053"/>
            <a:ext cx="9208432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Zitate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latin typeface="Futura" panose="020B0602020204020303" pitchFamily="34" charset="-79"/>
                <a:cs typeface="Futura" panose="020B0602020204020303" pitchFamily="34" charset="-79"/>
              </a:rPr>
              <a:t>Schüler*innen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aus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wissenschaftlichen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latin typeface="Futura" panose="020B0602020204020303" pitchFamily="34" charset="-79"/>
                <a:cs typeface="Futura" panose="020B0602020204020303" pitchFamily="34" charset="-79"/>
              </a:rPr>
              <a:t>Studie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40000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7300" y="578025"/>
            <a:ext cx="18476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Vertiefung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1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BEA4CA"/>
                </a:solidFill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02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2320194"/>
            <a:ext cx="9569450" cy="23493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»Nein,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wirst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ja</a:t>
            </a:r>
            <a:r>
              <a:rPr sz="2000" spc="8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ganz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schnell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000" spc="8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Bubble</a:t>
            </a:r>
            <a:r>
              <a:rPr sz="2000" spc="8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hineingesteckt.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Also,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wenn</a:t>
            </a:r>
            <a:r>
              <a:rPr sz="2000" spc="8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2000" spc="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Social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Media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unterwegs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bist,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dir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irgendwelche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Sachen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anguckst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dann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wird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immer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wieder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vorgeschlagen,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dann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klickst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dahin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irgendwann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bist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dieser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Bubble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gefangen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kommst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wirklich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sehr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schlecht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nur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noch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heraus,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ja.«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>
              <a:lnSpc>
                <a:spcPct val="100000"/>
              </a:lnSpc>
              <a:spcBef>
                <a:spcPts val="1255"/>
              </a:spcBef>
            </a:pP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</a:pPr>
            <a:r>
              <a:rPr sz="15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(Schüler*in</a:t>
            </a:r>
            <a:r>
              <a:rPr sz="15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eines</a:t>
            </a:r>
            <a:r>
              <a:rPr sz="15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Berufskollegs)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4" name="object 4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5471" y="1442053"/>
            <a:ext cx="904344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Zitate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latin typeface="Futura" panose="020B0602020204020303" pitchFamily="34" charset="-79"/>
                <a:cs typeface="Futura" panose="020B0602020204020303" pitchFamily="34" charset="-79"/>
              </a:rPr>
              <a:t>Schüler*innen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aus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wissenschaftlichen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latin typeface="Futura" panose="020B0602020204020303" pitchFamily="34" charset="-79"/>
                <a:cs typeface="Futura" panose="020B0602020204020303" pitchFamily="34" charset="-79"/>
              </a:rPr>
              <a:t>Studie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40000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7300" y="578025"/>
            <a:ext cx="18476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Vertiefung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1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255904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03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2320194"/>
            <a:ext cx="9170035" cy="1381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»Oder,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um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Krieg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führen.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sagen,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›Dieses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Land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uns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angegriffen,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uns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bombardiert.‹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einen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Grund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haben,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anzugreifen.«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>
              <a:lnSpc>
                <a:spcPct val="100000"/>
              </a:lnSpc>
              <a:spcBef>
                <a:spcPts val="1210"/>
              </a:spcBef>
            </a:pPr>
            <a:endParaRPr sz="2000" dirty="0">
              <a:latin typeface="Futura PT Medium"/>
              <a:cs typeface="Futura PT Medium"/>
            </a:endParaRPr>
          </a:p>
          <a:p>
            <a:pPr marL="12700">
              <a:lnSpc>
                <a:spcPct val="100000"/>
              </a:lnSpc>
            </a:pPr>
            <a:r>
              <a:rPr sz="15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(Schüler*in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einer </a:t>
            </a:r>
            <a:r>
              <a:rPr sz="1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Hauptschule)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4" name="object 4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5471" y="1442053"/>
            <a:ext cx="9317029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Zitate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latin typeface="Futura" panose="020B0602020204020303" pitchFamily="34" charset="-79"/>
                <a:cs typeface="Futura" panose="020B0602020204020303" pitchFamily="34" charset="-79"/>
              </a:rPr>
              <a:t>Schüler*innen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aus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wissenschaftlichen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latin typeface="Futura" panose="020B0602020204020303" pitchFamily="34" charset="-79"/>
                <a:cs typeface="Futura" panose="020B0602020204020303" pitchFamily="34" charset="-79"/>
              </a:rPr>
              <a:t>Studie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40000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7300" y="578025"/>
            <a:ext cx="18476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Vertiefung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1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04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2320194"/>
            <a:ext cx="9565640" cy="29833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»Ich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nicht.</a:t>
            </a:r>
            <a:r>
              <a:rPr sz="2000" spc="-8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habe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z="2000" spc="-8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gedacht,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2000" spc="-8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Lehrkraft</a:t>
            </a:r>
            <a:r>
              <a:rPr sz="2000" spc="-8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wahrscheinlich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Krankheitsbild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z="20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z="20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halt.</a:t>
            </a:r>
            <a:r>
              <a:rPr sz="20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20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z="20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wirklich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z="20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mitgenommen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z="20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000" spc="-8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dem</a:t>
            </a:r>
            <a:r>
              <a:rPr sz="2000" spc="-9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nahestehenden Menschen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halt.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zum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Beispiel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Einsamkeit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vielleicht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gedacht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hat,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z="2000" spc="-7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suche</a:t>
            </a:r>
            <a:r>
              <a:rPr sz="2000" spc="-7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mir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irgendwie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Aufmerksamkeit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Telegram.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sich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dann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irgendwie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Schule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dann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Aufmerksamkeit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gesucht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durch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diese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halt,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erzählt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hat.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Damit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Aufmerksamkeit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bekommt</a:t>
            </a:r>
            <a:r>
              <a:rPr sz="20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einfach.«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>
              <a:lnSpc>
                <a:spcPct val="100000"/>
              </a:lnSpc>
              <a:spcBef>
                <a:spcPts val="1220"/>
              </a:spcBef>
            </a:pP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</a:pPr>
            <a:r>
              <a:rPr sz="15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(Schüler*in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einer </a:t>
            </a:r>
            <a:r>
              <a:rPr sz="1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Hauptschule)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4" name="object 4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5471" y="1442053"/>
            <a:ext cx="9157155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Zitate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latin typeface="Futura" panose="020B0602020204020303" pitchFamily="34" charset="-79"/>
                <a:cs typeface="Futura" panose="020B0602020204020303" pitchFamily="34" charset="-79"/>
              </a:rPr>
              <a:t>Schüler*innen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aus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wissenschaftlichen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latin typeface="Futura" panose="020B0602020204020303" pitchFamily="34" charset="-79"/>
                <a:cs typeface="Futura" panose="020B0602020204020303" pitchFamily="34" charset="-79"/>
              </a:rPr>
              <a:t>Studie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40000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7300" y="578025"/>
            <a:ext cx="17714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Vertiefung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1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25844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05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2320194"/>
            <a:ext cx="9616440" cy="2688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»Was</a:t>
            </a:r>
            <a:r>
              <a:rPr sz="2000" spc="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ja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ganz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interessant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sein</a:t>
            </a:r>
            <a:r>
              <a:rPr sz="2000" spc="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kann,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ja,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Leute</a:t>
            </a:r>
            <a:r>
              <a:rPr sz="2000" spc="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vielleicht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als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einen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Zufluchtsort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verwenden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können.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Zum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Beispiel,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wenn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jetzt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irgendwas</a:t>
            </a:r>
            <a:r>
              <a:rPr sz="20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groß passiert,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diese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Person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will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3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wahrhaben,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weil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irgendwie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vielleicht</a:t>
            </a:r>
            <a:r>
              <a:rPr sz="2000" spc="-6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einen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großen</a:t>
            </a:r>
            <a:r>
              <a:rPr sz="2000" spc="-6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negativen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Einfluss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hatte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sich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dann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deswegen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Verschwörungstheorien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vertiefen,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weil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halt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gesehen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einfach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diese</a:t>
            </a:r>
            <a:r>
              <a:rPr sz="2000" spc="-4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Wahrheit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denen</a:t>
            </a:r>
            <a:r>
              <a:rPr sz="2000" spc="-4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benebelt.«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>
              <a:lnSpc>
                <a:spcPct val="100000"/>
              </a:lnSpc>
              <a:spcBef>
                <a:spcPts val="1440"/>
              </a:spcBef>
            </a:pP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12700">
              <a:lnSpc>
                <a:spcPct val="100000"/>
              </a:lnSpc>
            </a:pPr>
            <a:r>
              <a:rPr sz="15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(Schüler*in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einer </a:t>
            </a:r>
            <a:r>
              <a:rPr sz="15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Gesamtschule)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4" name="object 4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5471" y="1442053"/>
            <a:ext cx="904344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Zitate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latin typeface="Futura" panose="020B0602020204020303" pitchFamily="34" charset="-79"/>
                <a:cs typeface="Futura" panose="020B0602020204020303" pitchFamily="34" charset="-79"/>
              </a:rPr>
              <a:t>Schüler*innen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aus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wissenschaftlichen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latin typeface="Futura" panose="020B0602020204020303" pitchFamily="34" charset="-79"/>
                <a:cs typeface="Futura" panose="020B0602020204020303" pitchFamily="34" charset="-79"/>
              </a:rPr>
              <a:t>Studie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540000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476085" y="0"/>
                </a:moveTo>
                <a:lnTo>
                  <a:pt x="0" y="0"/>
                </a:lnTo>
                <a:lnTo>
                  <a:pt x="0" y="346024"/>
                </a:lnTo>
                <a:lnTo>
                  <a:pt x="2476085" y="346024"/>
                </a:lnTo>
                <a:lnTo>
                  <a:pt x="2521671" y="339843"/>
                </a:lnTo>
                <a:lnTo>
                  <a:pt x="2562633" y="322400"/>
                </a:lnTo>
                <a:lnTo>
                  <a:pt x="2597337" y="295346"/>
                </a:lnTo>
                <a:lnTo>
                  <a:pt x="2624150" y="260330"/>
                </a:lnTo>
                <a:lnTo>
                  <a:pt x="2641436" y="219002"/>
                </a:lnTo>
                <a:lnTo>
                  <a:pt x="2647561" y="173012"/>
                </a:lnTo>
                <a:lnTo>
                  <a:pt x="2641436" y="127022"/>
                </a:lnTo>
                <a:lnTo>
                  <a:pt x="2624150" y="85693"/>
                </a:lnTo>
                <a:lnTo>
                  <a:pt x="2597337" y="50677"/>
                </a:lnTo>
                <a:lnTo>
                  <a:pt x="2562633" y="23623"/>
                </a:lnTo>
                <a:lnTo>
                  <a:pt x="2521671" y="6180"/>
                </a:lnTo>
                <a:lnTo>
                  <a:pt x="2476085" y="0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7300" y="578025"/>
            <a:ext cx="18476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Vertiefung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1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26225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06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40003"/>
            <a:ext cx="2647950" cy="346075"/>
          </a:xfrm>
          <a:custGeom>
            <a:avLst/>
            <a:gdLst/>
            <a:ahLst/>
            <a:cxnLst/>
            <a:rect l="l" t="t" r="r" b="b"/>
            <a:pathLst>
              <a:path w="2647950" h="346075">
                <a:moveTo>
                  <a:pt x="2647556" y="173012"/>
                </a:moveTo>
                <a:lnTo>
                  <a:pt x="2641435" y="127025"/>
                </a:lnTo>
                <a:lnTo>
                  <a:pt x="2624137" y="85699"/>
                </a:lnTo>
                <a:lnTo>
                  <a:pt x="2597327" y="50685"/>
                </a:lnTo>
                <a:lnTo>
                  <a:pt x="2562631" y="23622"/>
                </a:lnTo>
                <a:lnTo>
                  <a:pt x="2521661" y="6184"/>
                </a:lnTo>
                <a:lnTo>
                  <a:pt x="2476081" y="0"/>
                </a:lnTo>
                <a:lnTo>
                  <a:pt x="0" y="0"/>
                </a:lnTo>
                <a:lnTo>
                  <a:pt x="0" y="346024"/>
                </a:lnTo>
                <a:lnTo>
                  <a:pt x="2476081" y="346024"/>
                </a:lnTo>
                <a:lnTo>
                  <a:pt x="2521661" y="339852"/>
                </a:lnTo>
                <a:lnTo>
                  <a:pt x="2562631" y="322402"/>
                </a:lnTo>
                <a:lnTo>
                  <a:pt x="2597327" y="295351"/>
                </a:lnTo>
                <a:lnTo>
                  <a:pt x="2624137" y="260337"/>
                </a:lnTo>
                <a:lnTo>
                  <a:pt x="2641435" y="218998"/>
                </a:lnTo>
                <a:lnTo>
                  <a:pt x="2647556" y="173012"/>
                </a:lnTo>
                <a:close/>
              </a:path>
            </a:pathLst>
          </a:custGeom>
          <a:solidFill>
            <a:srgbClr val="EFE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7300" y="1942016"/>
            <a:ext cx="9634220" cy="59542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»Ich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glaube,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vor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allem,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weiß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nicht,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glaube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geht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vor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allem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darum, dass</a:t>
            </a:r>
            <a:r>
              <a:rPr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Leute,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also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nur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Leute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irgendwie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denen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vertraust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jetzt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magst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so,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sondern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vor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allem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Leute,</a:t>
            </a:r>
            <a:r>
              <a:rPr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jetzt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irgendwie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cool</a:t>
            </a:r>
            <a:r>
              <a:rPr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findest,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wo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denkst,</a:t>
            </a:r>
            <a:r>
              <a:rPr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wäre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auch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gerne.</a:t>
            </a:r>
            <a:r>
              <a:rPr spc="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Also</a:t>
            </a:r>
            <a:r>
              <a:rPr spc="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vielleicht</a:t>
            </a:r>
            <a:r>
              <a:rPr spc="10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pc="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pc="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10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pc="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persönlich</a:t>
            </a:r>
            <a:r>
              <a:rPr spc="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kennst,</a:t>
            </a:r>
            <a:r>
              <a:rPr spc="10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sondern</a:t>
            </a:r>
            <a:r>
              <a:rPr spc="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pc="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Influencer</a:t>
            </a:r>
            <a:r>
              <a:rPr spc="10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pc="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so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Celebreties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voll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cool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findest.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dann</a:t>
            </a:r>
            <a:r>
              <a:rPr spc="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irgendwie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plötzlich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pc="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ankündigen,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übrigens</a:t>
            </a:r>
            <a:r>
              <a:rPr spc="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bin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Meinung,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Corona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existiert.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dann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bist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so,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ja,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pc="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be-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stimmt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recht,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weil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liebe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ja,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ja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voll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cool.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Vielleicht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kriegt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ja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sogar</a:t>
            </a:r>
            <a:r>
              <a:rPr spc="-4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Geld</a:t>
            </a:r>
            <a:r>
              <a:rPr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dafür,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jetzt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irgendwie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sagt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so.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Also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sagen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ja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zum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Beispiel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sagen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oft</a:t>
            </a:r>
            <a:r>
              <a:rPr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so,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ja,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diese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Trinkflasche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voll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cool,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macht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voll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Spaß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trinken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so.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eigentlich</a:t>
            </a: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</a:p>
          <a:p>
            <a:pPr marL="12700" marR="5715">
              <a:lnSpc>
                <a:spcPct val="106200"/>
              </a:lnSpc>
            </a:pP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etwas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Ähnliches.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habe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mir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jetzt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gekauft.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Ich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bin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halt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so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ein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Opfer.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Aber</a:t>
            </a:r>
            <a:r>
              <a:rPr spc="-25" dirty="0">
                <a:latin typeface="Futura" panose="020B0602020204020303" pitchFamily="34" charset="-79"/>
                <a:cs typeface="Futura" panose="020B0602020204020303" pitchFamily="34" charset="-79"/>
              </a:rPr>
              <a:t> die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ist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echt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cool«</a:t>
            </a:r>
          </a:p>
          <a:p>
            <a:pPr>
              <a:lnSpc>
                <a:spcPct val="100000"/>
              </a:lnSpc>
              <a:spcBef>
                <a:spcPts val="990"/>
              </a:spcBef>
            </a:pPr>
            <a:endParaRPr spc="-2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20" dirty="0">
                <a:latin typeface="Futura" panose="020B0602020204020303" pitchFamily="34" charset="-79"/>
                <a:cs typeface="Futura" panose="020B0602020204020303" pitchFamily="34" charset="-79"/>
              </a:rPr>
              <a:t>(Schüler*in</a:t>
            </a:r>
            <a:r>
              <a:rPr sz="1500" dirty="0">
                <a:latin typeface="Futura" panose="020B0602020204020303" pitchFamily="34" charset="-79"/>
                <a:cs typeface="Futura" panose="020B0602020204020303" pitchFamily="34" charset="-79"/>
              </a:rPr>
              <a:t> eines</a:t>
            </a:r>
            <a:r>
              <a:rPr sz="1500" spc="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10" dirty="0">
                <a:latin typeface="Futura" panose="020B0602020204020303" pitchFamily="34" charset="-79"/>
                <a:cs typeface="Futura" panose="020B0602020204020303" pitchFamily="34" charset="-79"/>
              </a:rPr>
              <a:t>Gymnasiums)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5" name="object 5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25471" y="1326480"/>
            <a:ext cx="904344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Zitate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latin typeface="Futura" panose="020B0602020204020303" pitchFamily="34" charset="-79"/>
                <a:cs typeface="Futura" panose="020B0602020204020303" pitchFamily="34" charset="-79"/>
              </a:rPr>
              <a:t>Schüler*innen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aus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wissenschaftlichen</a:t>
            </a:r>
            <a:r>
              <a:rPr sz="250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latin typeface="Futura" panose="020B0602020204020303" pitchFamily="34" charset="-79"/>
                <a:cs typeface="Futura" panose="020B0602020204020303" pitchFamily="34" charset="-79"/>
              </a:rPr>
              <a:t>Studie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32360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07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300" y="578025"/>
            <a:ext cx="17714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Vertiefung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spc="-5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1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299" y="578025"/>
            <a:ext cx="2028701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Option</a:t>
            </a:r>
            <a:r>
              <a:rPr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1500" dirty="0" err="1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Vertief</a:t>
            </a:r>
            <a:r>
              <a:rPr lang="de-DE" sz="1500" spc="-55" dirty="0" err="1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ung</a:t>
            </a:r>
            <a:r>
              <a:rPr lang="de-DE" sz="1500" spc="-5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3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2320194"/>
            <a:ext cx="5515402" cy="645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Nutzt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dafür</a:t>
            </a:r>
            <a:r>
              <a:rPr sz="20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Seite: 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h</a:t>
            </a:r>
            <a:r>
              <a:rPr sz="2000" u="sng" spc="3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t</a:t>
            </a:r>
            <a:r>
              <a:rPr sz="2000" u="sng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t</a:t>
            </a:r>
            <a:r>
              <a:rPr sz="2000" u="sng" spc="-3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ps</a:t>
            </a:r>
            <a:r>
              <a:rPr sz="2000" u="sng" spc="-9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:</a:t>
            </a:r>
            <a:r>
              <a:rPr sz="2000" u="sng" spc="-61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/</a:t>
            </a:r>
            <a:r>
              <a:rPr sz="2000" u="sng" spc="-18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/</a:t>
            </a:r>
            <a:r>
              <a:rPr sz="2000" u="sng" spc="5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ww</a:t>
            </a:r>
            <a:r>
              <a:rPr sz="2000" u="sng" spc="-14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w</a:t>
            </a:r>
            <a:r>
              <a:rPr sz="2000" u="sng" spc="-1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.</a:t>
            </a:r>
            <a:r>
              <a:rPr sz="2000" u="sng" spc="-2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i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l</a:t>
            </a:r>
            <a:r>
              <a:rPr sz="2000" u="sng" spc="-5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ov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eimg</a:t>
            </a:r>
            <a:r>
              <a:rPr sz="2000" u="sng" spc="-4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.</a:t>
            </a:r>
            <a:r>
              <a:rPr sz="2000" u="sng" spc="-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c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o</a:t>
            </a:r>
            <a:r>
              <a:rPr sz="2000" u="sng" spc="-8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m</a:t>
            </a:r>
            <a:r>
              <a:rPr sz="2000" u="sng" spc="-29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/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d</a:t>
            </a:r>
            <a:r>
              <a:rPr sz="2000" u="sng" spc="-114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e</a:t>
            </a:r>
            <a:r>
              <a:rPr sz="2000" u="sng" spc="-23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/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mem</a:t>
            </a:r>
            <a:r>
              <a:rPr sz="2000" u="sng" spc="1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e</a:t>
            </a:r>
            <a:r>
              <a:rPr sz="2000" u="sng" spc="5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-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genera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tor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5" name="object 5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299"/>
              </a:lnSpc>
            </a:pP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Erstellt</a:t>
            </a:r>
            <a:r>
              <a:rPr sz="250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ein</a:t>
            </a:r>
            <a:r>
              <a:rPr sz="250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Meme,</a:t>
            </a:r>
            <a:r>
              <a:rPr sz="250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50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dem</a:t>
            </a:r>
            <a:r>
              <a:rPr sz="250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ihr</a:t>
            </a:r>
            <a:r>
              <a:rPr sz="250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festhaltet,</a:t>
            </a:r>
            <a:r>
              <a:rPr sz="250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50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ihr</a:t>
            </a:r>
            <a:r>
              <a:rPr sz="250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500" spc="-3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500" spc="-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10" dirty="0">
                <a:latin typeface="Futura" panose="020B0602020204020303" pitchFamily="34" charset="-79"/>
                <a:cs typeface="Futura" panose="020B0602020204020303" pitchFamily="34" charset="-79"/>
              </a:rPr>
              <a:t>letzten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zwei</a:t>
            </a:r>
            <a:r>
              <a:rPr sz="2500" spc="-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Stunden</a:t>
            </a:r>
            <a:r>
              <a:rPr sz="2500" spc="-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neu</a:t>
            </a:r>
            <a:r>
              <a:rPr sz="2500" spc="-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dirty="0">
                <a:latin typeface="Futura" panose="020B0602020204020303" pitchFamily="34" charset="-79"/>
                <a:cs typeface="Futura" panose="020B0602020204020303" pitchFamily="34" charset="-79"/>
              </a:rPr>
              <a:t>gelernt</a:t>
            </a:r>
            <a:r>
              <a:rPr sz="2500" spc="-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500" spc="-20" dirty="0">
                <a:latin typeface="Futura" panose="020B0602020204020303" pitchFamily="34" charset="-79"/>
                <a:cs typeface="Futura" panose="020B0602020204020303" pitchFamily="34" charset="-79"/>
              </a:rPr>
              <a:t>habt</a:t>
            </a:r>
            <a:endParaRPr sz="2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59999" y="2088007"/>
            <a:ext cx="3213256" cy="450498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56001" y="3492017"/>
            <a:ext cx="3486701" cy="3568987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9195761" y="6992881"/>
            <a:ext cx="972917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27300" y="7006249"/>
            <a:ext cx="26098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08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988194"/>
            <a:ext cx="9848600" cy="12936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06200"/>
              </a:lnSpc>
              <a:spcBef>
                <a:spcPts val="100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Zitate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F.2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–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F.7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stammen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Bedarfsanalyse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des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u="sng" spc="-2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DiPolBAs-</a:t>
            </a:r>
            <a:r>
              <a:rPr sz="2000" u="sng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2"/>
              </a:rPr>
              <a:t>Projektes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2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sind 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anonymisiert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  <a:p>
            <a:pPr marL="292100">
              <a:lnSpc>
                <a:spcPct val="100000"/>
              </a:lnSpc>
              <a:spcBef>
                <a:spcPts val="145"/>
              </a:spcBef>
            </a:pP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Memes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20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spc="-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F.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8</a:t>
            </a:r>
            <a:r>
              <a:rPr sz="20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wurden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erstellt</a:t>
            </a:r>
            <a:r>
              <a:rPr sz="20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000" spc="-1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Hilfe</a:t>
            </a:r>
            <a:r>
              <a:rPr sz="2000" spc="-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000" u="sng" spc="-5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000" u="sng" spc="-7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h</a:t>
            </a:r>
            <a:r>
              <a:rPr sz="2000" u="sng" spc="-3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t</a:t>
            </a:r>
            <a:r>
              <a:rPr sz="2000" u="sng" spc="-6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t</a:t>
            </a:r>
            <a:r>
              <a:rPr sz="2000" u="sng" spc="-9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p</a:t>
            </a:r>
            <a:r>
              <a:rPr sz="2000" u="sng" spc="-9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s</a:t>
            </a:r>
            <a:r>
              <a:rPr sz="2000" u="sng" spc="-15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:</a:t>
            </a:r>
            <a:r>
              <a:rPr sz="2000" u="sng" spc="-52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/</a:t>
            </a:r>
            <a:r>
              <a:rPr sz="2000" u="sng" spc="-24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</a:rPr>
              <a:t>/</a:t>
            </a:r>
            <a:r>
              <a:rPr sz="2000" u="sng" spc="-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ww</a:t>
            </a:r>
            <a:r>
              <a:rPr sz="2000" u="sng" spc="-20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w</a:t>
            </a:r>
            <a:r>
              <a:rPr sz="2000" u="sng" spc="-7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.</a:t>
            </a:r>
            <a:r>
              <a:rPr sz="2000" u="sng" spc="-8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i</a:t>
            </a:r>
            <a:r>
              <a:rPr sz="2000" u="sng" spc="-7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l</a:t>
            </a:r>
            <a:r>
              <a:rPr sz="2000" u="sng" spc="-114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ov</a:t>
            </a:r>
            <a:r>
              <a:rPr sz="2000" u="sng" spc="-7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eimg</a:t>
            </a:r>
            <a:r>
              <a:rPr sz="2000" u="sng" spc="-10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.</a:t>
            </a:r>
            <a:r>
              <a:rPr sz="2000" u="sng" spc="-6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c</a:t>
            </a:r>
            <a:r>
              <a:rPr sz="2000" u="sng" spc="-7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o</a:t>
            </a:r>
            <a:r>
              <a:rPr sz="2000" u="sng" spc="-14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m</a:t>
            </a:r>
            <a:r>
              <a:rPr sz="2000" u="sng" spc="-29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/</a:t>
            </a:r>
            <a:r>
              <a:rPr sz="2000" u="sng" spc="-7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mem</a:t>
            </a:r>
            <a:r>
              <a:rPr sz="2000" u="sng" spc="-45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e</a:t>
            </a:r>
            <a:r>
              <a:rPr sz="2000" u="sng" spc="-4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-</a:t>
            </a:r>
            <a:r>
              <a:rPr sz="2000" u="sng" spc="-10" dirty="0">
                <a:solidFill>
                  <a:srgbClr val="5E1B7A"/>
                </a:solidFill>
                <a:uFill>
                  <a:solidFill>
                    <a:srgbClr val="5E1B7A"/>
                  </a:solidFill>
                </a:uFill>
                <a:latin typeface="Futura" panose="020B0602020204020303" pitchFamily="34" charset="-79"/>
                <a:cs typeface="Futura" panose="020B0602020204020303" pitchFamily="34" charset="-79"/>
                <a:hlinkClick r:id="rId3"/>
              </a:rPr>
              <a:t>generator</a:t>
            </a:r>
            <a:endParaRPr sz="20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345934" y="450557"/>
            <a:ext cx="844550" cy="593725"/>
            <a:chOff x="9345934" y="450557"/>
            <a:chExt cx="844550" cy="593725"/>
          </a:xfrm>
        </p:grpSpPr>
        <p:sp>
          <p:nvSpPr>
            <p:cNvPr id="4" name="object 4"/>
            <p:cNvSpPr/>
            <p:nvPr/>
          </p:nvSpPr>
          <p:spPr>
            <a:xfrm>
              <a:off x="9509780" y="576738"/>
              <a:ext cx="670560" cy="457834"/>
            </a:xfrm>
            <a:custGeom>
              <a:avLst/>
              <a:gdLst/>
              <a:ahLst/>
              <a:cxnLst/>
              <a:rect l="l" t="t" r="r" b="b"/>
              <a:pathLst>
                <a:path w="670559" h="457834">
                  <a:moveTo>
                    <a:pt x="328028" y="426643"/>
                  </a:moveTo>
                  <a:lnTo>
                    <a:pt x="268011" y="423330"/>
                  </a:lnTo>
                  <a:lnTo>
                    <a:pt x="211955" y="413744"/>
                  </a:lnTo>
                  <a:lnTo>
                    <a:pt x="160687" y="398416"/>
                  </a:lnTo>
                  <a:lnTo>
                    <a:pt x="115037" y="377880"/>
                  </a:lnTo>
                  <a:lnTo>
                    <a:pt x="75830" y="352666"/>
                  </a:lnTo>
                  <a:lnTo>
                    <a:pt x="43896" y="323307"/>
                  </a:lnTo>
                  <a:lnTo>
                    <a:pt x="20061" y="290333"/>
                  </a:lnTo>
                  <a:lnTo>
                    <a:pt x="5153" y="254277"/>
                  </a:lnTo>
                  <a:lnTo>
                    <a:pt x="0" y="215671"/>
                  </a:lnTo>
                  <a:lnTo>
                    <a:pt x="4388" y="180691"/>
                  </a:lnTo>
                  <a:lnTo>
                    <a:pt x="37421" y="116563"/>
                  </a:lnTo>
                  <a:lnTo>
                    <a:pt x="64686" y="88303"/>
                  </a:lnTo>
                  <a:lnTo>
                    <a:pt x="98196" y="63172"/>
                  </a:lnTo>
                  <a:lnTo>
                    <a:pt x="137261" y="41615"/>
                  </a:lnTo>
                  <a:lnTo>
                    <a:pt x="181191" y="24075"/>
                  </a:lnTo>
                  <a:lnTo>
                    <a:pt x="229295" y="10996"/>
                  </a:lnTo>
                  <a:lnTo>
                    <a:pt x="280884" y="2823"/>
                  </a:lnTo>
                  <a:lnTo>
                    <a:pt x="335267" y="0"/>
                  </a:lnTo>
                  <a:lnTo>
                    <a:pt x="389653" y="2823"/>
                  </a:lnTo>
                  <a:lnTo>
                    <a:pt x="441245" y="10996"/>
                  </a:lnTo>
                  <a:lnTo>
                    <a:pt x="489351" y="24075"/>
                  </a:lnTo>
                  <a:lnTo>
                    <a:pt x="533283" y="41615"/>
                  </a:lnTo>
                  <a:lnTo>
                    <a:pt x="572349" y="63172"/>
                  </a:lnTo>
                  <a:lnTo>
                    <a:pt x="605860" y="88303"/>
                  </a:lnTo>
                  <a:lnTo>
                    <a:pt x="633125" y="116563"/>
                  </a:lnTo>
                  <a:lnTo>
                    <a:pt x="666159" y="180691"/>
                  </a:lnTo>
                  <a:lnTo>
                    <a:pt x="670547" y="215671"/>
                  </a:lnTo>
                  <a:lnTo>
                    <a:pt x="665802" y="252032"/>
                  </a:lnTo>
                  <a:lnTo>
                    <a:pt x="652084" y="286431"/>
                  </a:lnTo>
                  <a:lnTo>
                    <a:pt x="630170" y="318364"/>
                  </a:lnTo>
                  <a:lnTo>
                    <a:pt x="600836" y="347332"/>
                  </a:lnTo>
                  <a:lnTo>
                    <a:pt x="602474" y="371272"/>
                  </a:lnTo>
                  <a:lnTo>
                    <a:pt x="624773" y="408351"/>
                  </a:lnTo>
                  <a:lnTo>
                    <a:pt x="650668" y="442431"/>
                  </a:lnTo>
                  <a:lnTo>
                    <a:pt x="663092" y="457377"/>
                  </a:lnTo>
                  <a:lnTo>
                    <a:pt x="597258" y="455188"/>
                  </a:lnTo>
                  <a:lnTo>
                    <a:pt x="556185" y="451292"/>
                  </a:lnTo>
                  <a:lnTo>
                    <a:pt x="522658" y="442842"/>
                  </a:lnTo>
                  <a:lnTo>
                    <a:pt x="479463" y="426986"/>
                  </a:lnTo>
                  <a:lnTo>
                    <a:pt x="444228" y="420514"/>
                  </a:lnTo>
                  <a:lnTo>
                    <a:pt x="402812" y="421109"/>
                  </a:lnTo>
                  <a:lnTo>
                    <a:pt x="361862" y="424557"/>
                  </a:lnTo>
                  <a:lnTo>
                    <a:pt x="328028" y="426643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0"/>
                  </a:move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55739" y="460362"/>
              <a:ext cx="554990" cy="381635"/>
            </a:xfrm>
            <a:custGeom>
              <a:avLst/>
              <a:gdLst/>
              <a:ahLst/>
              <a:cxnLst/>
              <a:rect l="l" t="t" r="r" b="b"/>
              <a:pathLst>
                <a:path w="554990" h="381634">
                  <a:moveTo>
                    <a:pt x="277355" y="356984"/>
                  </a:moveTo>
                  <a:lnTo>
                    <a:pt x="333250" y="353358"/>
                  </a:lnTo>
                  <a:lnTo>
                    <a:pt x="385312" y="342958"/>
                  </a:lnTo>
                  <a:lnTo>
                    <a:pt x="432425" y="326501"/>
                  </a:lnTo>
                  <a:lnTo>
                    <a:pt x="473473" y="304706"/>
                  </a:lnTo>
                  <a:lnTo>
                    <a:pt x="507341" y="278289"/>
                  </a:lnTo>
                  <a:lnTo>
                    <a:pt x="532914" y="247968"/>
                  </a:lnTo>
                  <a:lnTo>
                    <a:pt x="554710" y="178485"/>
                  </a:lnTo>
                  <a:lnTo>
                    <a:pt x="549075" y="142517"/>
                  </a:lnTo>
                  <a:lnTo>
                    <a:pt x="507341" y="78697"/>
                  </a:lnTo>
                  <a:lnTo>
                    <a:pt x="473473" y="52281"/>
                  </a:lnTo>
                  <a:lnTo>
                    <a:pt x="432425" y="30485"/>
                  </a:lnTo>
                  <a:lnTo>
                    <a:pt x="385312" y="14027"/>
                  </a:lnTo>
                  <a:lnTo>
                    <a:pt x="333250" y="3626"/>
                  </a:lnTo>
                  <a:lnTo>
                    <a:pt x="277355" y="0"/>
                  </a:lnTo>
                  <a:lnTo>
                    <a:pt x="221459" y="3626"/>
                  </a:lnTo>
                  <a:lnTo>
                    <a:pt x="169397" y="14027"/>
                  </a:lnTo>
                  <a:lnTo>
                    <a:pt x="122285" y="30485"/>
                  </a:lnTo>
                  <a:lnTo>
                    <a:pt x="81237" y="52281"/>
                  </a:lnTo>
                  <a:lnTo>
                    <a:pt x="47369" y="78697"/>
                  </a:lnTo>
                  <a:lnTo>
                    <a:pt x="21796" y="109015"/>
                  </a:lnTo>
                  <a:lnTo>
                    <a:pt x="0" y="178485"/>
                  </a:lnTo>
                  <a:lnTo>
                    <a:pt x="3926" y="208584"/>
                  </a:lnTo>
                  <a:lnTo>
                    <a:pt x="15276" y="237055"/>
                  </a:lnTo>
                  <a:lnTo>
                    <a:pt x="33405" y="263482"/>
                  </a:lnTo>
                  <a:lnTo>
                    <a:pt x="57670" y="287451"/>
                  </a:lnTo>
                  <a:lnTo>
                    <a:pt x="56315" y="307266"/>
                  </a:lnTo>
                  <a:lnTo>
                    <a:pt x="37869" y="337956"/>
                  </a:lnTo>
                  <a:lnTo>
                    <a:pt x="16449" y="366165"/>
                  </a:lnTo>
                  <a:lnTo>
                    <a:pt x="6172" y="378536"/>
                  </a:lnTo>
                  <a:lnTo>
                    <a:pt x="62909" y="381579"/>
                  </a:lnTo>
                  <a:lnTo>
                    <a:pt x="97645" y="379974"/>
                  </a:lnTo>
                  <a:lnTo>
                    <a:pt x="124620" y="371363"/>
                  </a:lnTo>
                  <a:lnTo>
                    <a:pt x="158076" y="353390"/>
                  </a:lnTo>
                  <a:lnTo>
                    <a:pt x="182739" y="348084"/>
                  </a:lnTo>
                  <a:lnTo>
                    <a:pt x="215334" y="349972"/>
                  </a:lnTo>
                  <a:lnTo>
                    <a:pt x="249120" y="354467"/>
                  </a:lnTo>
                  <a:lnTo>
                    <a:pt x="277355" y="356984"/>
                  </a:lnTo>
                  <a:close/>
                </a:path>
              </a:pathLst>
            </a:custGeom>
            <a:ln w="19608">
              <a:solidFill>
                <a:srgbClr val="5E1B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33903" y="789913"/>
              <a:ext cx="240665" cy="52069"/>
            </a:xfrm>
            <a:custGeom>
              <a:avLst/>
              <a:gdLst/>
              <a:ahLst/>
              <a:cxnLst/>
              <a:rect l="l" t="t" r="r" b="b"/>
              <a:pathLst>
                <a:path w="240665" h="52069">
                  <a:moveTo>
                    <a:pt x="25996" y="0"/>
                  </a:moveTo>
                  <a:lnTo>
                    <a:pt x="15746" y="1999"/>
                  </a:lnTo>
                  <a:lnTo>
                    <a:pt x="7497" y="7497"/>
                  </a:lnTo>
                  <a:lnTo>
                    <a:pt x="1999" y="15746"/>
                  </a:lnTo>
                  <a:lnTo>
                    <a:pt x="0" y="25996"/>
                  </a:lnTo>
                  <a:lnTo>
                    <a:pt x="1999" y="36247"/>
                  </a:lnTo>
                  <a:lnTo>
                    <a:pt x="7497" y="44496"/>
                  </a:lnTo>
                  <a:lnTo>
                    <a:pt x="15746" y="49994"/>
                  </a:lnTo>
                  <a:lnTo>
                    <a:pt x="25996" y="51993"/>
                  </a:lnTo>
                  <a:lnTo>
                    <a:pt x="36241" y="49994"/>
                  </a:lnTo>
                  <a:lnTo>
                    <a:pt x="44491" y="44496"/>
                  </a:lnTo>
                  <a:lnTo>
                    <a:pt x="49992" y="36247"/>
                  </a:lnTo>
                  <a:lnTo>
                    <a:pt x="51993" y="25996"/>
                  </a:lnTo>
                  <a:lnTo>
                    <a:pt x="49992" y="15746"/>
                  </a:lnTo>
                  <a:lnTo>
                    <a:pt x="44491" y="7497"/>
                  </a:lnTo>
                  <a:lnTo>
                    <a:pt x="36241" y="1999"/>
                  </a:lnTo>
                  <a:lnTo>
                    <a:pt x="25996" y="0"/>
                  </a:lnTo>
                  <a:close/>
                </a:path>
                <a:path w="240665" h="52069">
                  <a:moveTo>
                    <a:pt x="120053" y="0"/>
                  </a:moveTo>
                  <a:lnTo>
                    <a:pt x="109802" y="1999"/>
                  </a:lnTo>
                  <a:lnTo>
                    <a:pt x="101553" y="7497"/>
                  </a:lnTo>
                  <a:lnTo>
                    <a:pt x="96055" y="15746"/>
                  </a:lnTo>
                  <a:lnTo>
                    <a:pt x="94056" y="25996"/>
                  </a:lnTo>
                  <a:lnTo>
                    <a:pt x="96055" y="36247"/>
                  </a:lnTo>
                  <a:lnTo>
                    <a:pt x="101553" y="44496"/>
                  </a:lnTo>
                  <a:lnTo>
                    <a:pt x="109802" y="49994"/>
                  </a:lnTo>
                  <a:lnTo>
                    <a:pt x="120053" y="51993"/>
                  </a:lnTo>
                  <a:lnTo>
                    <a:pt x="130298" y="49994"/>
                  </a:lnTo>
                  <a:lnTo>
                    <a:pt x="138547" y="44496"/>
                  </a:lnTo>
                  <a:lnTo>
                    <a:pt x="144048" y="36247"/>
                  </a:lnTo>
                  <a:lnTo>
                    <a:pt x="146050" y="25996"/>
                  </a:lnTo>
                  <a:lnTo>
                    <a:pt x="144048" y="15746"/>
                  </a:lnTo>
                  <a:lnTo>
                    <a:pt x="138547" y="7497"/>
                  </a:lnTo>
                  <a:lnTo>
                    <a:pt x="130298" y="1999"/>
                  </a:lnTo>
                  <a:lnTo>
                    <a:pt x="120053" y="0"/>
                  </a:lnTo>
                  <a:close/>
                </a:path>
                <a:path w="240665" h="52069">
                  <a:moveTo>
                    <a:pt x="214109" y="0"/>
                  </a:moveTo>
                  <a:lnTo>
                    <a:pt x="203859" y="1999"/>
                  </a:lnTo>
                  <a:lnTo>
                    <a:pt x="195610" y="7497"/>
                  </a:lnTo>
                  <a:lnTo>
                    <a:pt x="190111" y="15746"/>
                  </a:lnTo>
                  <a:lnTo>
                    <a:pt x="188112" y="25996"/>
                  </a:lnTo>
                  <a:lnTo>
                    <a:pt x="190111" y="36247"/>
                  </a:lnTo>
                  <a:lnTo>
                    <a:pt x="195610" y="44496"/>
                  </a:lnTo>
                  <a:lnTo>
                    <a:pt x="203859" y="49994"/>
                  </a:lnTo>
                  <a:lnTo>
                    <a:pt x="214109" y="51993"/>
                  </a:lnTo>
                  <a:lnTo>
                    <a:pt x="224354" y="49994"/>
                  </a:lnTo>
                  <a:lnTo>
                    <a:pt x="232603" y="44496"/>
                  </a:lnTo>
                  <a:lnTo>
                    <a:pt x="238105" y="36247"/>
                  </a:lnTo>
                  <a:lnTo>
                    <a:pt x="240106" y="25996"/>
                  </a:lnTo>
                  <a:lnTo>
                    <a:pt x="238105" y="15746"/>
                  </a:lnTo>
                  <a:lnTo>
                    <a:pt x="232603" y="7497"/>
                  </a:lnTo>
                  <a:lnTo>
                    <a:pt x="224354" y="1999"/>
                  </a:lnTo>
                  <a:lnTo>
                    <a:pt x="214109" y="0"/>
                  </a:lnTo>
                  <a:close/>
                </a:path>
              </a:pathLst>
            </a:custGeom>
            <a:solidFill>
              <a:srgbClr val="5E1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68911" y="544399"/>
              <a:ext cx="113715" cy="19523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5471" y="1442053"/>
            <a:ext cx="86594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Quellen:</a:t>
            </a:r>
          </a:p>
        </p:txBody>
      </p:sp>
      <p:sp>
        <p:nvSpPr>
          <p:cNvPr id="10" name="object 10"/>
          <p:cNvSpPr/>
          <p:nvPr/>
        </p:nvSpPr>
        <p:spPr>
          <a:xfrm>
            <a:off x="539993" y="2116004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9993" y="2772003"/>
            <a:ext cx="171450" cy="161290"/>
          </a:xfrm>
          <a:custGeom>
            <a:avLst/>
            <a:gdLst/>
            <a:ahLst/>
            <a:cxnLst/>
            <a:rect l="l" t="t" r="r" b="b"/>
            <a:pathLst>
              <a:path w="171450" h="161289">
                <a:moveTo>
                  <a:pt x="0" y="0"/>
                </a:moveTo>
                <a:lnTo>
                  <a:pt x="0" y="160807"/>
                </a:lnTo>
                <a:lnTo>
                  <a:pt x="171157" y="80403"/>
                </a:lnTo>
                <a:lnTo>
                  <a:pt x="0" y="0"/>
                </a:lnTo>
                <a:close/>
              </a:path>
            </a:pathLst>
          </a:custGeom>
          <a:solidFill>
            <a:srgbClr val="5E1B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184966" y="6992881"/>
            <a:ext cx="983712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BEA4C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7300" y="7006249"/>
            <a:ext cx="25971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5E1B7A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09</a:t>
            </a:r>
            <a:endParaRPr sz="1500" dirty="0">
              <a:latin typeface="Futura Book" panose="020B0602020204020303" pitchFamily="34" charset="-79"/>
              <a:cs typeface="Futura Book" panose="020B0602020204020303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E1B7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873</Words>
  <Application>Microsoft Macintosh PowerPoint</Application>
  <PresentationFormat>Benutzerdefiniert</PresentationFormat>
  <Paragraphs>62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Futura</vt:lpstr>
      <vt:lpstr>Futura Book</vt:lpstr>
      <vt:lpstr>FUTURA MEDIUM</vt:lpstr>
      <vt:lpstr>Futura PT Heavy</vt:lpstr>
      <vt:lpstr>Futura PT Medium</vt:lpstr>
      <vt:lpstr>Urbanist</vt:lpstr>
      <vt:lpstr>Office Theme</vt:lpstr>
      <vt:lpstr>»Warum glauben Menschen an Verschwörungstheorien?« Ursachen für den Glauben an Verschwörungstheorien (VT)</vt:lpstr>
      <vt:lpstr>Zitate von Schüler*innen aus einer wissenschaftlichen Studie</vt:lpstr>
      <vt:lpstr>Zitate von Schüler*innen aus einer wissenschaftlichen Studie</vt:lpstr>
      <vt:lpstr>Zitate von Schüler*innen aus einer wissenschaftlichen Studie</vt:lpstr>
      <vt:lpstr>Zitate von Schüler*innen aus einer wissenschaftlichen Studie</vt:lpstr>
      <vt:lpstr>Zitate von Schüler*innen aus einer wissenschaftlichen Studie</vt:lpstr>
      <vt:lpstr>Zitate von Schüler*innen aus einer wissenschaftlichen Studie</vt:lpstr>
      <vt:lpstr>Erstellt ein Meme, in dem ihr festhaltet, was ihr in den letzten zwei Stunden neu gelernt habt</vt:lpstr>
      <vt:lpstr>Quellen: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D1-Präsentation_2</dc:title>
  <cp:lastModifiedBy>Julia Hillebrand</cp:lastModifiedBy>
  <cp:revision>2</cp:revision>
  <dcterms:created xsi:type="dcterms:W3CDTF">2024-05-01T11:09:42Z</dcterms:created>
  <dcterms:modified xsi:type="dcterms:W3CDTF">2024-05-01T11:20:54Z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2024-05-01T00:00:00Z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17.0</vt:lpwstr>
  </property>
</Properties>
</file>