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>
      <p:cViewPr>
        <p:scale>
          <a:sx n="105" d="100"/>
          <a:sy n="105" d="100"/>
        </p:scale>
        <p:origin x="376" y="3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5471" y="1384660"/>
            <a:ext cx="9237980" cy="925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5471" y="1384660"/>
            <a:ext cx="9237980" cy="925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14270" y="2667998"/>
            <a:ext cx="5607050" cy="363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361594" y="6992881"/>
            <a:ext cx="80708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emas.io/publikationen/die-bundestagswahl-2021-welche-rolle-verschwoerungsideologien-in-der-demokratie-spielen/die-bundestagswahl-2021-welche-rolle-verschwoerungsideologien-in-der-demokratie-spielen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25471" y="1384660"/>
            <a:ext cx="9643206" cy="9156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800" spc="-50" dirty="0">
                <a:latin typeface="Futura" panose="020B0602020204020303" pitchFamily="34" charset="-79"/>
                <a:cs typeface="Futura" panose="020B0602020204020303" pitchFamily="34" charset="-79"/>
              </a:rPr>
              <a:t>»Warum</a:t>
            </a:r>
            <a:r>
              <a:rPr sz="2800"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80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z="280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800"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Verschwörungstheorien?«</a:t>
            </a:r>
            <a:endParaRPr sz="28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b="0" spc="-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4500" y="2854053"/>
            <a:ext cx="9543800" cy="9105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500" spc="-9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kommt</a:t>
            </a:r>
            <a:r>
              <a:rPr sz="25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es,</a:t>
            </a:r>
            <a:r>
              <a:rPr sz="2500" spc="-9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25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z="25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500" spc="-1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5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glauben? </a:t>
            </a:r>
            <a:endParaRPr lang="de-DE" sz="2500" spc="-30" dirty="0">
              <a:solidFill>
                <a:srgbClr val="5E1B7A"/>
              </a:solidFill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entstehen</a:t>
            </a:r>
            <a:r>
              <a:rPr sz="2500" spc="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Verschwörungstheorien?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001" y="30194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45464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7" name="object 7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210290" y="6992881"/>
            <a:ext cx="958387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32360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01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70" y="1384660"/>
            <a:ext cx="9774229" cy="9156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800" spc="-50" dirty="0">
                <a:latin typeface="Futura" panose="020B0602020204020303" pitchFamily="34" charset="-79"/>
                <a:cs typeface="Futura" panose="020B0602020204020303" pitchFamily="34" charset="-79"/>
              </a:rPr>
              <a:t>»Warum</a:t>
            </a:r>
            <a:r>
              <a:rPr sz="2800"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80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z="280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800"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Verschwörungstheorien?«</a:t>
            </a:r>
            <a:endParaRPr sz="28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b="0" spc="-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4500" y="2865122"/>
            <a:ext cx="970890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500" spc="-9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kommt</a:t>
            </a:r>
            <a:r>
              <a:rPr sz="25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es,</a:t>
            </a:r>
            <a:r>
              <a:rPr sz="2500" spc="-9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25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z="25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500" spc="-1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5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glauben? </a:t>
            </a: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entstehen</a:t>
            </a:r>
            <a:r>
              <a:rPr sz="2500" spc="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Verschwörungstheorien?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z="25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Funktionen</a:t>
            </a:r>
            <a:r>
              <a:rPr sz="25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nehmen</a:t>
            </a:r>
            <a:r>
              <a:rPr sz="25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5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ein?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001" y="307798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54921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001" y="399342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8" name="object 8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9220450" y="6992881"/>
            <a:ext cx="94822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02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540000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27300" y="578025"/>
            <a:ext cx="212065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Erarbeitung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2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5470" y="1384660"/>
            <a:ext cx="9926629" cy="778471"/>
          </a:xfrm>
          <a:prstGeom prst="rect">
            <a:avLst/>
          </a:prstGeom>
        </p:spPr>
        <p:txBody>
          <a:bodyPr vert="horz" wrap="square" lIns="0" tIns="85142" rIns="0" bIns="0" rtlCol="0">
            <a:spAutoFit/>
          </a:bodyPr>
          <a:lstStyle/>
          <a:p>
            <a:pPr marL="12700">
              <a:lnSpc>
                <a:spcPts val="2350"/>
              </a:lnSpc>
              <a:spcBef>
                <a:spcPts val="100"/>
              </a:spcBef>
            </a:pPr>
            <a:r>
              <a:rPr sz="20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Schaubild: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ts val="2950"/>
              </a:lnSpc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Ebenen,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denen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betrachtet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werden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können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2994" y="2927802"/>
            <a:ext cx="3501009" cy="278827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84937" y="6016397"/>
            <a:ext cx="1938413" cy="17066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4514269" y="2710313"/>
            <a:ext cx="5937829" cy="3890512"/>
          </a:xfrm>
          <a:prstGeom prst="rect">
            <a:avLst/>
          </a:prstGeom>
        </p:spPr>
        <p:txBody>
          <a:bodyPr vert="horz" wrap="square" lIns="0" tIns="277582" rIns="0" bIns="0" rtlCol="0">
            <a:spAutoFit/>
          </a:bodyPr>
          <a:lstStyle/>
          <a:p>
            <a:pPr marL="253365">
              <a:lnSpc>
                <a:spcPct val="100000"/>
              </a:lnSpc>
              <a:spcBef>
                <a:spcPts val="300"/>
              </a:spcBef>
            </a:pP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Individuum:</a:t>
            </a:r>
            <a:r>
              <a:rPr sz="195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ein</a:t>
            </a:r>
            <a:r>
              <a:rPr sz="1950" b="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einzelner</a:t>
            </a:r>
            <a:r>
              <a:rPr sz="1950" b="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10" dirty="0">
                <a:latin typeface="Futura Book" panose="020B0602020204020303" pitchFamily="34" charset="-79"/>
                <a:cs typeface="Futura Book" panose="020B0602020204020303" pitchFamily="34" charset="-79"/>
              </a:rPr>
              <a:t>Mensch</a:t>
            </a:r>
          </a:p>
          <a:p>
            <a:pPr marL="12065" marR="30480" indent="241300">
              <a:lnSpc>
                <a:spcPct val="108300"/>
              </a:lnSpc>
            </a:pP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Unmittelbares</a:t>
            </a:r>
            <a:r>
              <a:rPr sz="1950" spc="-5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spc="-10" dirty="0">
                <a:latin typeface="Futura Book" panose="020B0602020204020303" pitchFamily="34" charset="-79"/>
                <a:cs typeface="Futura Book" panose="020B0602020204020303" pitchFamily="34" charset="-79"/>
              </a:rPr>
              <a:t>soziales</a:t>
            </a:r>
            <a:r>
              <a:rPr sz="1950" spc="-5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Umfeld:</a:t>
            </a:r>
            <a:r>
              <a:rPr sz="1950" spc="-5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u.a.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10" dirty="0">
                <a:latin typeface="Futura Book" panose="020B0602020204020303" pitchFamily="34" charset="-79"/>
                <a:cs typeface="Futura Book" panose="020B0602020204020303" pitchFamily="34" charset="-79"/>
              </a:rPr>
              <a:t>Familie, </a:t>
            </a:r>
            <a:r>
              <a:rPr sz="1950" b="0" spc="-20" dirty="0">
                <a:latin typeface="Futura Book" panose="020B0602020204020303" pitchFamily="34" charset="-79"/>
                <a:cs typeface="Futura Book" panose="020B0602020204020303" pitchFamily="34" charset="-79"/>
              </a:rPr>
              <a:t>Freund*innen,</a:t>
            </a:r>
            <a:r>
              <a:rPr sz="1950" b="0" spc="-3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10" dirty="0">
                <a:latin typeface="Futura Book" panose="020B0602020204020303" pitchFamily="34" charset="-79"/>
                <a:cs typeface="Futura Book" panose="020B0602020204020303" pitchFamily="34" charset="-79"/>
              </a:rPr>
              <a:t>Mitschüler*innen,</a:t>
            </a:r>
            <a:r>
              <a:rPr sz="1950" b="0" spc="-3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Nachbarschaft</a:t>
            </a:r>
            <a:r>
              <a:rPr sz="1950" b="0" spc="-3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20" dirty="0">
                <a:latin typeface="Futura Book" panose="020B0602020204020303" pitchFamily="34" charset="-79"/>
                <a:cs typeface="Futura Book" panose="020B0602020204020303" pitchFamily="34" charset="-79"/>
              </a:rPr>
              <a:t>usw.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Einfluss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einzelner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Individuen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und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Gruppen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mit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10" dirty="0">
                <a:latin typeface="Futura Book" panose="020B0602020204020303" pitchFamily="34" charset="-79"/>
                <a:cs typeface="Futura Book" panose="020B0602020204020303" pitchFamily="34" charset="-79"/>
              </a:rPr>
              <a:t>direktem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Kontakt</a:t>
            </a:r>
            <a:r>
              <a:rPr sz="1950" b="0" spc="-8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…</a:t>
            </a:r>
          </a:p>
          <a:p>
            <a:pPr marL="12065" marR="169545" indent="241300">
              <a:lnSpc>
                <a:spcPct val="108300"/>
              </a:lnSpc>
            </a:pP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Soziale</a:t>
            </a:r>
            <a:r>
              <a:rPr sz="195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Gruppen</a:t>
            </a:r>
            <a:r>
              <a:rPr sz="195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&amp;</a:t>
            </a:r>
            <a:r>
              <a:rPr sz="195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Institutionen:</a:t>
            </a:r>
            <a:r>
              <a:rPr sz="195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u.a.</a:t>
            </a:r>
            <a:r>
              <a:rPr sz="1950" b="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10" dirty="0">
                <a:latin typeface="Futura Book" panose="020B0602020204020303" pitchFamily="34" charset="-79"/>
                <a:cs typeface="Futura Book" panose="020B0602020204020303" pitchFamily="34" charset="-79"/>
              </a:rPr>
              <a:t>politische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Gruppen,</a:t>
            </a:r>
            <a:r>
              <a:rPr sz="1950" b="0" spc="-6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Subkulturen,</a:t>
            </a:r>
            <a:r>
              <a:rPr sz="1950" b="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10" dirty="0">
                <a:latin typeface="Futura Book" panose="020B0602020204020303" pitchFamily="34" charset="-79"/>
                <a:cs typeface="Futura Book" panose="020B0602020204020303" pitchFamily="34" charset="-79"/>
              </a:rPr>
              <a:t>soziale</a:t>
            </a:r>
            <a:r>
              <a:rPr sz="1950" b="0" spc="-6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Netzwerke,</a:t>
            </a:r>
            <a:r>
              <a:rPr sz="1950" b="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10" dirty="0">
                <a:latin typeface="Futura Book" panose="020B0602020204020303" pitchFamily="34" charset="-79"/>
                <a:cs typeface="Futura Book" panose="020B0602020204020303" pitchFamily="34" charset="-79"/>
              </a:rPr>
              <a:t>Schulen,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Behörden,</a:t>
            </a:r>
            <a:r>
              <a:rPr sz="1950" b="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Presse</a:t>
            </a:r>
            <a:r>
              <a:rPr sz="1950" b="0" spc="-6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…</a:t>
            </a:r>
          </a:p>
          <a:p>
            <a:pPr marL="12065" marR="5080" indent="241300">
              <a:lnSpc>
                <a:spcPct val="108300"/>
              </a:lnSpc>
            </a:pP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Gesellschaft,</a:t>
            </a:r>
            <a:r>
              <a:rPr sz="1950" spc="-4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Staat,</a:t>
            </a:r>
            <a:r>
              <a:rPr sz="1950" spc="-3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dirty="0">
                <a:latin typeface="Futura Book" panose="020B0602020204020303" pitchFamily="34" charset="-79"/>
                <a:cs typeface="Futura Book" panose="020B0602020204020303" pitchFamily="34" charset="-79"/>
              </a:rPr>
              <a:t>Kultur:</a:t>
            </a:r>
            <a:r>
              <a:rPr sz="1950" spc="-35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Gesellschaft</a:t>
            </a:r>
            <a:r>
              <a:rPr sz="1950" b="0" spc="-4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25" dirty="0">
                <a:latin typeface="Futura Book" panose="020B0602020204020303" pitchFamily="34" charset="-79"/>
                <a:cs typeface="Futura Book" panose="020B0602020204020303" pitchFamily="34" charset="-79"/>
              </a:rPr>
              <a:t>als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Ganzes,</a:t>
            </a:r>
            <a:r>
              <a:rPr sz="1950" b="0" spc="-7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dominante</a:t>
            </a:r>
            <a:r>
              <a:rPr sz="1950" b="0" spc="-7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Diskurse,</a:t>
            </a:r>
            <a:r>
              <a:rPr sz="1950" b="0" spc="-7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dirty="0">
                <a:latin typeface="Futura Book" panose="020B0602020204020303" pitchFamily="34" charset="-79"/>
                <a:cs typeface="Futura Book" panose="020B0602020204020303" pitchFamily="34" charset="-79"/>
              </a:rPr>
              <a:t>kulturelle</a:t>
            </a:r>
            <a:r>
              <a:rPr sz="1950" b="0" spc="-7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10" dirty="0">
                <a:latin typeface="Futura Book" panose="020B0602020204020303" pitchFamily="34" charset="-79"/>
                <a:cs typeface="Futura Book" panose="020B0602020204020303" pitchFamily="34" charset="-79"/>
              </a:rPr>
              <a:t>Tradierungen</a:t>
            </a:r>
            <a:r>
              <a:rPr sz="1950" b="0" spc="-7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1950" b="0" spc="-50" dirty="0">
                <a:latin typeface="Futura Book" panose="020B0602020204020303" pitchFamily="34" charset="-79"/>
                <a:cs typeface="Futura Book" panose="020B0602020204020303" pitchFamily="34" charset="-79"/>
              </a:rPr>
              <a:t>…</a:t>
            </a:r>
          </a:p>
        </p:txBody>
      </p:sp>
      <p:sp>
        <p:nvSpPr>
          <p:cNvPr id="7" name="object 7"/>
          <p:cNvSpPr/>
          <p:nvPr/>
        </p:nvSpPr>
        <p:spPr>
          <a:xfrm>
            <a:off x="4526967" y="3065809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6967" y="3385628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6967" y="4660861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26967" y="5614546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12" name="object 12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27300" y="7006249"/>
            <a:ext cx="255904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03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531987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27300" y="578025"/>
            <a:ext cx="18476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Erarbeitung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2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5471" y="1384660"/>
            <a:ext cx="9237980" cy="763274"/>
          </a:xfrm>
          <a:prstGeom prst="rect">
            <a:avLst/>
          </a:prstGeom>
        </p:spPr>
        <p:txBody>
          <a:bodyPr vert="horz" wrap="square" lIns="0" tIns="70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»Warum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Verschwörungstheorien?«</a:t>
            </a:r>
          </a:p>
          <a:p>
            <a:pPr marL="12700">
              <a:lnSpc>
                <a:spcPct val="100000"/>
              </a:lnSpc>
            </a:pP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z="2000" b="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2000" b="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000" b="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000"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2994" y="2927802"/>
            <a:ext cx="3501009" cy="278827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84937" y="6016397"/>
            <a:ext cx="1938413" cy="17066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514270" y="3082607"/>
            <a:ext cx="5861630" cy="3289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Individuum: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254000" marR="5080">
              <a:lnSpc>
                <a:spcPct val="108300"/>
              </a:lnSpc>
            </a:pP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Bedürfnis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nach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Eindeutigkeit,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Orientierung,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Sinnstiftung 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(scheinbare)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Beruhigung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Ängsten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254000">
              <a:lnSpc>
                <a:spcPct val="100000"/>
              </a:lnSpc>
              <a:spcBef>
                <a:spcPts val="200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Übertragen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Machtfantasien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254000" marR="2935605" indent="-241300">
              <a:lnSpc>
                <a:spcPct val="108300"/>
              </a:lnSpc>
            </a:pP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»Verschwörer*innen«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Spaß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beim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Verbreiten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Bedürfnis nach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Kontrolle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254000">
              <a:lnSpc>
                <a:spcPct val="100000"/>
              </a:lnSpc>
              <a:spcBef>
                <a:spcPts val="200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Selbstaufwertung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(»Ich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bin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besonders«)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26967" y="3792322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6967" y="4128371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6967" y="4464419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26967" y="5113695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26967" y="5444651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26967" y="5775606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14" name="object 14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9232901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04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540000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27300" y="578025"/>
            <a:ext cx="19238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Erarbeitung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2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5471" y="1384660"/>
            <a:ext cx="9237980" cy="763274"/>
          </a:xfrm>
          <a:prstGeom prst="rect">
            <a:avLst/>
          </a:prstGeom>
        </p:spPr>
        <p:txBody>
          <a:bodyPr vert="horz" wrap="square" lIns="0" tIns="70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»Warum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Verschwörungstheorien?«</a:t>
            </a:r>
          </a:p>
          <a:p>
            <a:pPr marL="12700">
              <a:lnSpc>
                <a:spcPct val="100000"/>
              </a:lnSpc>
            </a:pP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z="2000" b="0"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spc="-20" dirty="0">
                <a:latin typeface="Futura" panose="020B0602020204020303" pitchFamily="34" charset="-79"/>
                <a:cs typeface="Futura" panose="020B0602020204020303" pitchFamily="34" charset="-79"/>
              </a:rPr>
              <a:t>(VT)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2994" y="2927802"/>
            <a:ext cx="3501009" cy="278827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9792" y="6016397"/>
            <a:ext cx="1938413" cy="17066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4514270" y="2714625"/>
            <a:ext cx="6179130" cy="35994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Soziales</a:t>
            </a:r>
            <a:r>
              <a:rPr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Umfeld,</a:t>
            </a: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Soziale</a:t>
            </a: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Gruppen</a:t>
            </a: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&amp;</a:t>
            </a: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Institutionen: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pc="-1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254000" marR="1365250">
              <a:lnSpc>
                <a:spcPct val="108300"/>
              </a:lnSpc>
            </a:pP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Gruppendruck,</a:t>
            </a:r>
            <a:r>
              <a:rPr b="0" spc="-5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30" dirty="0">
                <a:latin typeface="Futura" panose="020B0602020204020303" pitchFamily="34" charset="-79"/>
                <a:cs typeface="Futura" panose="020B0602020204020303" pitchFamily="34" charset="-79"/>
              </a:rPr>
              <a:t>sozialer</a:t>
            </a:r>
            <a:r>
              <a:rPr b="0" spc="-5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10" dirty="0">
                <a:latin typeface="Futura" panose="020B0602020204020303" pitchFamily="34" charset="-79"/>
                <a:cs typeface="Futura" panose="020B0602020204020303" pitchFamily="34" charset="-79"/>
              </a:rPr>
              <a:t>Einfluss 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Reaktanz</a:t>
            </a:r>
            <a:r>
              <a:rPr b="0"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bei</a:t>
            </a:r>
            <a:r>
              <a:rPr b="0"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35" dirty="0">
                <a:latin typeface="Futura" panose="020B0602020204020303" pitchFamily="34" charset="-79"/>
                <a:cs typeface="Futura" panose="020B0602020204020303" pitchFamily="34" charset="-79"/>
              </a:rPr>
              <a:t>(inhaltlicher)</a:t>
            </a:r>
            <a:r>
              <a:rPr b="0"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25" dirty="0">
                <a:latin typeface="Futura" panose="020B0602020204020303" pitchFamily="34" charset="-79"/>
                <a:cs typeface="Futura" panose="020B0602020204020303" pitchFamily="34" charset="-79"/>
              </a:rPr>
              <a:t>Konfrontation</a:t>
            </a:r>
          </a:p>
          <a:p>
            <a:pPr marL="12700" marR="1115695" indent="241300">
              <a:lnSpc>
                <a:spcPct val="108300"/>
              </a:lnSpc>
            </a:pPr>
            <a:r>
              <a:rPr b="0" spc="-25" dirty="0">
                <a:latin typeface="Futura" panose="020B0602020204020303" pitchFamily="34" charset="-79"/>
                <a:cs typeface="Futura" panose="020B0602020204020303" pitchFamily="34" charset="-79"/>
              </a:rPr>
              <a:t>Gruppenaufwertung</a:t>
            </a:r>
            <a:r>
              <a:rPr b="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65" dirty="0">
                <a:latin typeface="Futura" panose="020B0602020204020303" pitchFamily="34" charset="-79"/>
                <a:cs typeface="Futura" panose="020B0602020204020303" pitchFamily="34" charset="-79"/>
              </a:rPr>
              <a:t>(»Wir</a:t>
            </a:r>
            <a:r>
              <a:rPr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10" dirty="0">
                <a:latin typeface="Futura" panose="020B0602020204020303" pitchFamily="34" charset="-79"/>
                <a:cs typeface="Futura" panose="020B0602020204020303" pitchFamily="34" charset="-79"/>
              </a:rPr>
              <a:t>sind</a:t>
            </a:r>
            <a:r>
              <a:rPr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10" dirty="0">
                <a:latin typeface="Futura" panose="020B0602020204020303" pitchFamily="34" charset="-79"/>
                <a:cs typeface="Futura" panose="020B0602020204020303" pitchFamily="34" charset="-79"/>
              </a:rPr>
              <a:t>besonders,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b="0"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25" dirty="0">
                <a:latin typeface="Futura" panose="020B0602020204020303" pitchFamily="34" charset="-79"/>
                <a:cs typeface="Futura" panose="020B0602020204020303" pitchFamily="34" charset="-79"/>
              </a:rPr>
              <a:t>anderen</a:t>
            </a:r>
            <a:r>
              <a:rPr b="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10" dirty="0">
                <a:latin typeface="Futura" panose="020B0602020204020303" pitchFamily="34" charset="-79"/>
                <a:cs typeface="Futura" panose="020B0602020204020303" pitchFamily="34" charset="-79"/>
              </a:rPr>
              <a:t>Schlafschafe«)</a:t>
            </a:r>
          </a:p>
          <a:p>
            <a:pPr marL="253365" marR="880110">
              <a:lnSpc>
                <a:spcPct val="108300"/>
              </a:lnSpc>
            </a:pP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Echokammern,</a:t>
            </a:r>
            <a:r>
              <a:rPr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Algorithmen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10" dirty="0">
                <a:latin typeface="Futura" panose="020B0602020204020303" pitchFamily="34" charset="-79"/>
                <a:cs typeface="Futura" panose="020B0602020204020303" pitchFamily="34" charset="-79"/>
              </a:rPr>
              <a:t>Social-Media Subkulturen</a:t>
            </a:r>
          </a:p>
          <a:p>
            <a:pPr marL="254000">
              <a:lnSpc>
                <a:spcPct val="100000"/>
              </a:lnSpc>
              <a:spcBef>
                <a:spcPts val="200"/>
              </a:spcBef>
            </a:pP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Kommerzielle</a:t>
            </a:r>
            <a:r>
              <a:rPr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Funktion</a:t>
            </a:r>
            <a:r>
              <a:rPr b="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(VT</a:t>
            </a:r>
            <a:r>
              <a:rPr b="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als</a:t>
            </a:r>
            <a:r>
              <a:rPr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10" dirty="0">
                <a:latin typeface="Futura" panose="020B0602020204020303" pitchFamily="34" charset="-79"/>
                <a:cs typeface="Futura" panose="020B0602020204020303" pitchFamily="34" charset="-79"/>
              </a:rPr>
              <a:t>Markt)</a:t>
            </a:r>
          </a:p>
          <a:p>
            <a:pPr marL="253365" marR="203835">
              <a:lnSpc>
                <a:spcPct val="108300"/>
              </a:lnSpc>
              <a:spcBef>
                <a:spcPts val="5"/>
              </a:spcBef>
            </a:pP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Entfremdung</a:t>
            </a:r>
            <a:r>
              <a:rPr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Gesellschaft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dirty="0"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b="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b="0" spc="-10" dirty="0">
                <a:latin typeface="Futura" panose="020B0602020204020303" pitchFamily="34" charset="-79"/>
                <a:cs typeface="Futura" panose="020B0602020204020303" pitchFamily="34" charset="-79"/>
              </a:rPr>
              <a:t>Politik Manipulationsfunktion</a:t>
            </a:r>
          </a:p>
        </p:txBody>
      </p:sp>
      <p:sp>
        <p:nvSpPr>
          <p:cNvPr id="7" name="object 7"/>
          <p:cNvSpPr/>
          <p:nvPr/>
        </p:nvSpPr>
        <p:spPr>
          <a:xfrm>
            <a:off x="4526967" y="3450323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6967" y="3786371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6967" y="4122420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26967" y="4771694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26967" y="5102651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26967" y="5433607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26967" y="5764562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26967" y="6095518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16" name="object 16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9232901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27300" y="7006249"/>
            <a:ext cx="25971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05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0000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7300" y="578025"/>
            <a:ext cx="19238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Erarbeitung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2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5471" y="1384660"/>
            <a:ext cx="9237980" cy="763274"/>
          </a:xfrm>
          <a:prstGeom prst="rect">
            <a:avLst/>
          </a:prstGeom>
        </p:spPr>
        <p:txBody>
          <a:bodyPr vert="horz" wrap="square" lIns="0" tIns="70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»Warum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Verschwörungstheorien?«</a:t>
            </a:r>
          </a:p>
          <a:p>
            <a:pPr marL="12700">
              <a:lnSpc>
                <a:spcPct val="100000"/>
              </a:lnSpc>
            </a:pP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z="2000" b="0"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spc="-20" dirty="0">
                <a:latin typeface="Futura" panose="020B0602020204020303" pitchFamily="34" charset="-79"/>
                <a:cs typeface="Futura" panose="020B0602020204020303" pitchFamily="34" charset="-79"/>
              </a:rPr>
              <a:t>(VT)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2994" y="2927802"/>
            <a:ext cx="3501009" cy="278827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08550" y="6016397"/>
            <a:ext cx="2206904" cy="16609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514270" y="2943225"/>
            <a:ext cx="5460298" cy="2601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000" b="1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Gesellschaft,</a:t>
            </a:r>
            <a:r>
              <a:rPr lang="de-DE" sz="2000" b="1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lang="de-DE" sz="2000" b="1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Staat,</a:t>
            </a:r>
            <a:r>
              <a:rPr lang="de-DE" sz="2000" b="1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lang="de-DE" sz="2000" b="1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Kultur:</a:t>
            </a:r>
            <a:endParaRPr lang="de-DE"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de-DE"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254000" marR="1304290">
              <a:lnSpc>
                <a:spcPct val="108300"/>
              </a:lnSpc>
            </a:pPr>
            <a:r>
              <a:rPr lang="de-DE" sz="200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VT</a:t>
            </a:r>
            <a:r>
              <a:rPr lang="de-DE" sz="2000" spc="-6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als</a:t>
            </a:r>
            <a:r>
              <a:rPr lang="de-DE" sz="2000" spc="-5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spc="-2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Phänomen</a:t>
            </a:r>
            <a:r>
              <a:rPr lang="de-DE" sz="2000" spc="-6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der</a:t>
            </a:r>
            <a:r>
              <a:rPr lang="de-DE" sz="2000" spc="-5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spc="-1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Moderne Popkultur</a:t>
            </a:r>
            <a:endParaRPr lang="de-DE"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 marR="5080" indent="241300">
              <a:lnSpc>
                <a:spcPct val="108300"/>
              </a:lnSpc>
            </a:pPr>
            <a:r>
              <a:rPr lang="de-DE" sz="2000" spc="-2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Dialektik</a:t>
            </a:r>
            <a:r>
              <a:rPr lang="de-DE" sz="2000" spc="-3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spc="-3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neoliberale </a:t>
            </a:r>
            <a:r>
              <a:rPr lang="de-DE" sz="2000" spc="-2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Anforderungen</a:t>
            </a:r>
            <a:r>
              <a:rPr lang="de-DE" sz="2000" spc="-3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spc="-1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erlebte </a:t>
            </a:r>
            <a:r>
              <a:rPr lang="de-DE" sz="2000" spc="-3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Machtlosigkeit,</a:t>
            </a:r>
            <a:r>
              <a:rPr lang="de-DE" sz="2000" spc="-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spc="-2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Entfremdung,</a:t>
            </a:r>
            <a:r>
              <a:rPr lang="de-DE" sz="200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spc="-2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Marginalisierung</a:t>
            </a:r>
            <a:endParaRPr lang="de-DE"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254000" marR="445770">
              <a:lnSpc>
                <a:spcPct val="108300"/>
              </a:lnSpc>
            </a:pPr>
            <a:r>
              <a:rPr lang="de-DE" sz="2000" spc="-2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Strukturelle</a:t>
            </a:r>
            <a:r>
              <a:rPr lang="de-DE" sz="2000" spc="-3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spc="-1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Diskriminierung </a:t>
            </a:r>
            <a:r>
              <a:rPr lang="de-DE" sz="200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Legitimation</a:t>
            </a:r>
            <a:r>
              <a:rPr lang="de-DE" sz="2000" spc="-5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rechtsextremer</a:t>
            </a:r>
            <a:r>
              <a:rPr lang="de-DE" sz="2000" spc="-5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lang="de-DE" sz="2000" spc="-1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Ideologien</a:t>
            </a:r>
            <a:endParaRPr lang="de-DE"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26967" y="3671272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6967" y="4007322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26967" y="4343369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26967" y="4992645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26967" y="5323601"/>
            <a:ext cx="131445" cy="139700"/>
          </a:xfrm>
          <a:custGeom>
            <a:avLst/>
            <a:gdLst/>
            <a:ahLst/>
            <a:cxnLst/>
            <a:rect l="l" t="t" r="r" b="b"/>
            <a:pathLst>
              <a:path w="131445" h="139700">
                <a:moveTo>
                  <a:pt x="0" y="0"/>
                </a:moveTo>
                <a:lnTo>
                  <a:pt x="0" y="139090"/>
                </a:lnTo>
                <a:lnTo>
                  <a:pt x="131368" y="69545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14" name="object 14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27300" y="7006249"/>
            <a:ext cx="25971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06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540000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9993" y="3483004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9993" y="3935816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993" y="5057077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6" name="object 6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27300" y="578025"/>
            <a:ext cx="20000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Erarbeitung</a:t>
            </a:r>
            <a:r>
              <a:rPr sz="15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2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25471" y="1384660"/>
            <a:ext cx="9237980" cy="763274"/>
          </a:xfrm>
          <a:prstGeom prst="rect">
            <a:avLst/>
          </a:prstGeom>
        </p:spPr>
        <p:txBody>
          <a:bodyPr vert="horz" wrap="square" lIns="0" tIns="70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»Warum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Verschwörungstheorien?«</a:t>
            </a:r>
          </a:p>
          <a:p>
            <a:pPr marL="12700">
              <a:lnSpc>
                <a:spcPct val="100000"/>
              </a:lnSpc>
            </a:pP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z="2000" b="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2000" b="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000" b="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000" b="0"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6100" y="2548477"/>
            <a:ext cx="10686852" cy="30972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51455">
              <a:lnSpc>
                <a:spcPct val="106200"/>
              </a:lnSpc>
              <a:spcBef>
                <a:spcPts val="100"/>
              </a:spcBef>
            </a:pP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Besprecht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jeweiligen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Sitznachbar*innen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die</a:t>
            </a:r>
            <a:r>
              <a:rPr sz="2000" spc="-5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r>
              <a:rPr sz="2000" spc="-35" dirty="0" err="1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folgen</a:t>
            </a:r>
            <a:r>
              <a:rPr lang="de-DE" sz="2000" spc="-35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de </a:t>
            </a:r>
            <a:r>
              <a:rPr sz="2000" spc="-10" dirty="0" err="1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Fragen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.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Anschließend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sammeln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Antworten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gemeinsam.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292100">
              <a:lnSpc>
                <a:spcPct val="100000"/>
              </a:lnSpc>
              <a:spcBef>
                <a:spcPts val="1420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Inwiefern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kennst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aufgezählten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deinem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Alltag?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 marR="5080" indent="278765">
              <a:lnSpc>
                <a:spcPct val="106200"/>
              </a:lnSpc>
              <a:spcBef>
                <a:spcPts val="1275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000" spc="-1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gehst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000" spc="-1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/wie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geht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dein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Umfeld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vorgestellten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um?</a:t>
            </a:r>
            <a:r>
              <a:rPr sz="2000" spc="-8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br>
              <a:rPr lang="de-DE" sz="2000" spc="-80" dirty="0">
                <a:solidFill>
                  <a:srgbClr val="5E1B7A"/>
                </a:solidFill>
                <a:latin typeface="Futura Book" panose="020B0602020204020303" pitchFamily="34" charset="-79"/>
                <a:cs typeface="Futura Book" panose="020B0602020204020303" pitchFamily="34" charset="-79"/>
              </a:rPr>
            </a:br>
            <a:r>
              <a:rPr sz="2000" spc="-25" dirty="0" err="1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Erläutere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,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wann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deiner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Meinung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nach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zum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br>
              <a:rPr lang="de-DE"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</a:br>
            <a:r>
              <a:rPr sz="2000" spc="-35" dirty="0" err="1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führen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wann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nicht.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 marR="227965" indent="278765">
              <a:lnSpc>
                <a:spcPct val="106200"/>
              </a:lnSpc>
              <a:spcBef>
                <a:spcPts val="1275"/>
              </a:spcBef>
            </a:pP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Erklärungen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sind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dir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im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Alltag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bisher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begegnet?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fehlen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hier?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dominieren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im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Alltag?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27300" y="7006249"/>
            <a:ext cx="24765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07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3" name="object 3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5470" y="1433022"/>
            <a:ext cx="169702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Futura" panose="020B0602020204020303" pitchFamily="34" charset="-79"/>
                <a:cs typeface="Futura" panose="020B0602020204020303" pitchFamily="34" charset="-79"/>
              </a:rPr>
              <a:t>Quellen: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9993" y="2116004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7394" y="1988307"/>
            <a:ext cx="9552940" cy="19502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6565">
              <a:lnSpc>
                <a:spcPct val="106200"/>
              </a:lnSpc>
              <a:spcBef>
                <a:spcPts val="100"/>
              </a:spcBef>
            </a:pP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F.3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–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F.6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Abbildung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inspiriert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Rathje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et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al.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8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(2021).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Bundestagswahl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2021. Welche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Rolle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Verschwörungsideologien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Demokratie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spielen.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S.92.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Online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verfügbar: </a:t>
            </a:r>
            <a:r>
              <a:rPr sz="2000" u="sng" spc="-5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https://cemas.io/publikationen/die-</a:t>
            </a:r>
            <a:r>
              <a:rPr sz="2000" u="sng" spc="-2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bundestagswahl-</a:t>
            </a:r>
            <a:r>
              <a:rPr sz="2000" u="sng" spc="-9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2021-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welche-rolle-verschwoerungsideo-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logien-</a:t>
            </a:r>
            <a:r>
              <a:rPr sz="2000" u="sng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in-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der-demokratie-</a:t>
            </a:r>
            <a:r>
              <a:rPr sz="2000" u="sng" spc="-4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spielen/die-</a:t>
            </a:r>
            <a:r>
              <a:rPr sz="2000" u="sng" spc="-2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bundestagswahl-</a:t>
            </a:r>
            <a:r>
              <a:rPr sz="2000" u="sng" spc="-9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2021-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welche-rolle-verschwoerungs-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ideologien-</a:t>
            </a:r>
            <a:r>
              <a:rPr sz="2000" u="sng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in-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der-demokratie-</a:t>
            </a:r>
            <a:r>
              <a:rPr sz="2000" u="sng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spielen.pdf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[Abgerufen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am</a:t>
            </a:r>
            <a:r>
              <a:rPr sz="20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05.03.2024)</a:t>
            </a:r>
            <a:endParaRPr sz="20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9232901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7300" y="7006249"/>
            <a:ext cx="259079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08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E1B7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491</Words>
  <Application>Microsoft Macintosh PowerPoint</Application>
  <PresentationFormat>Benutzerdefiniert</PresentationFormat>
  <Paragraphs>67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Futura</vt:lpstr>
      <vt:lpstr>Futura Book</vt:lpstr>
      <vt:lpstr>FUTURA MEDIUM</vt:lpstr>
      <vt:lpstr>Futura PT Heavy</vt:lpstr>
      <vt:lpstr>Urbanist</vt:lpstr>
      <vt:lpstr>Office Theme</vt:lpstr>
      <vt:lpstr>»Warum glauben Menschen an Verschwörungstheorien?« Ursachen für den Glauben an Verschwörungstheorien</vt:lpstr>
      <vt:lpstr>»Warum glauben Menschen an Verschwörungstheorien?« Ursachen für den Glauben an Verschwörungstheorien</vt:lpstr>
      <vt:lpstr>Schaubild: Ebenen, auf denen Ursachen betrachtet werden können</vt:lpstr>
      <vt:lpstr>»Warum glauben Menschen an Verschwörungstheorien?« Ursachen für den Glauben an Verschwörungstheorien</vt:lpstr>
      <vt:lpstr>»Warum glauben Menschen an Verschwörungstheorien?« Ursachen für den Glauben an Verschwörungstheorien (VT)</vt:lpstr>
      <vt:lpstr>»Warum glauben Menschen an Verschwörungstheorien?« Ursachen für den Glauben an Verschwörungstheorien (VT)</vt:lpstr>
      <vt:lpstr>»Warum glauben Menschen an Verschwörungstheorien?« Ursachen für den Glauben an Verschwörungstheorien</vt:lpstr>
      <vt:lpstr>Quellen: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D1-Präsentation_1</dc:title>
  <cp:lastModifiedBy>Julia Hillebrand</cp:lastModifiedBy>
  <cp:revision>1</cp:revision>
  <dcterms:created xsi:type="dcterms:W3CDTF">2024-05-01T10:46:51Z</dcterms:created>
  <dcterms:modified xsi:type="dcterms:W3CDTF">2024-05-01T10:57:55Z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2024-05-01T00:00:00Z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17.0</vt:lpwstr>
  </property>
</Properties>
</file>