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694"/>
  </p:normalViewPr>
  <p:slideViewPr>
    <p:cSldViewPr>
      <p:cViewPr>
        <p:scale>
          <a:sx n="105" d="100"/>
          <a:sy n="105" d="100"/>
        </p:scale>
        <p:origin x="376" y="3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25471" y="1384660"/>
            <a:ext cx="9237980" cy="9251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1" i="0">
                <a:solidFill>
                  <a:srgbClr val="5E1B7A"/>
                </a:solidFill>
                <a:latin typeface="Futura PT Heavy"/>
                <a:cs typeface="Futura PT 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5E1B7A"/>
                </a:solidFill>
                <a:latin typeface="Futura PT Heavy"/>
                <a:cs typeface="Futura PT Heavy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8E5FA2"/>
                </a:solidFill>
                <a:latin typeface="Urbanist"/>
                <a:cs typeface="Urbanis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5E1B7A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BEA4CA"/>
                </a:solidFill>
              </a:rPr>
              <a:t>BAs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rgbClr val="5E1B7A"/>
                </a:solidFill>
                <a:latin typeface="Futura PT Heavy"/>
                <a:cs typeface="Futura PT 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5E1B7A"/>
                </a:solidFill>
                <a:latin typeface="Futura PT Heavy"/>
                <a:cs typeface="Futura PT Heavy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8E5FA2"/>
                </a:solidFill>
                <a:latin typeface="Urbanist"/>
                <a:cs typeface="Urbanis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5E1B7A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BEA4CA"/>
                </a:solidFill>
              </a:rPr>
              <a:t>BAs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rgbClr val="5E1B7A"/>
                </a:solidFill>
                <a:latin typeface="Futura PT Heavy"/>
                <a:cs typeface="Futura PT 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8E5FA2"/>
                </a:solidFill>
                <a:latin typeface="Urbanist"/>
                <a:cs typeface="Urbanis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5E1B7A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BEA4CA"/>
                </a:solidFill>
              </a:rPr>
              <a:t>BAs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rgbClr val="5E1B7A"/>
                </a:solidFill>
                <a:latin typeface="Futura PT Heavy"/>
                <a:cs typeface="Futura PT 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8E5FA2"/>
                </a:solidFill>
                <a:latin typeface="Urbanist"/>
                <a:cs typeface="Urbanis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5E1B7A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BEA4CA"/>
                </a:solidFill>
              </a:rPr>
              <a:t>BAs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8E5FA2"/>
                </a:solidFill>
                <a:latin typeface="Urbanist"/>
                <a:cs typeface="Urbanis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5E1B7A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BEA4CA"/>
                </a:solidFill>
              </a:rPr>
              <a:t>BAs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5471" y="1384660"/>
            <a:ext cx="9237980" cy="9251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1" i="0">
                <a:solidFill>
                  <a:srgbClr val="5E1B7A"/>
                </a:solidFill>
                <a:latin typeface="Futura PT Heavy"/>
                <a:cs typeface="Futura PT 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14270" y="2667998"/>
            <a:ext cx="5607050" cy="3632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5E1B7A"/>
                </a:solidFill>
                <a:latin typeface="Futura PT Heavy"/>
                <a:cs typeface="Futura PT Heavy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9361594" y="6992881"/>
            <a:ext cx="807084" cy="254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0" i="0">
                <a:solidFill>
                  <a:srgbClr val="8E5FA2"/>
                </a:solidFill>
                <a:latin typeface="Urbanist"/>
                <a:cs typeface="Urbanis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5E1B7A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BEA4CA"/>
                </a:solidFill>
              </a:rPr>
              <a:t>BAs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emas.io/publikationen/die-bundestagswahl-2021-welche-rolle-verschwoerungsideologien-in-der-demokratie-spielen/die-bundestagswahl-2021-welche-rolle-verschwoerungsideologien-in-der-demokratie-spielen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525471" y="1384660"/>
            <a:ext cx="9643206" cy="91563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800" spc="-50" dirty="0">
                <a:latin typeface="Futura" panose="020B0602020204020303" pitchFamily="34" charset="-79"/>
                <a:cs typeface="Futura" panose="020B0602020204020303" pitchFamily="34" charset="-79"/>
              </a:rPr>
              <a:t>»Warum</a:t>
            </a:r>
            <a:r>
              <a:rPr sz="2800" spc="-9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latin typeface="Futura" panose="020B0602020204020303" pitchFamily="34" charset="-79"/>
                <a:cs typeface="Futura" panose="020B0602020204020303" pitchFamily="34" charset="-79"/>
              </a:rPr>
              <a:t>glauben</a:t>
            </a:r>
            <a:r>
              <a:rPr sz="2800" spc="-9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latin typeface="Futura" panose="020B0602020204020303" pitchFamily="34" charset="-79"/>
                <a:cs typeface="Futura" panose="020B0602020204020303" pitchFamily="34" charset="-79"/>
              </a:rPr>
              <a:t>Menschen</a:t>
            </a:r>
            <a:r>
              <a:rPr sz="2800" spc="-9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latin typeface="Futura" panose="020B0602020204020303" pitchFamily="34" charset="-79"/>
                <a:cs typeface="Futura" panose="020B0602020204020303" pitchFamily="34" charset="-79"/>
              </a:rPr>
              <a:t>an</a:t>
            </a:r>
            <a:r>
              <a:rPr sz="2800" spc="-9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latin typeface="Futura" panose="020B0602020204020303" pitchFamily="34" charset="-79"/>
                <a:cs typeface="Futura" panose="020B0602020204020303" pitchFamily="34" charset="-79"/>
              </a:rPr>
              <a:t>Verschwörungstheorien?«</a:t>
            </a:r>
            <a:endParaRPr sz="28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b="0" dirty="0">
                <a:latin typeface="Futura" panose="020B0602020204020303" pitchFamily="34" charset="-79"/>
                <a:cs typeface="Futura" panose="020B0602020204020303" pitchFamily="34" charset="-79"/>
              </a:rPr>
              <a:t>Ursachen</a:t>
            </a:r>
            <a:r>
              <a:rPr b="0" spc="-2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b="0" dirty="0">
                <a:latin typeface="Futura" panose="020B0602020204020303" pitchFamily="34" charset="-79"/>
                <a:cs typeface="Futura" panose="020B0602020204020303" pitchFamily="34" charset="-79"/>
              </a:rPr>
              <a:t>für</a:t>
            </a:r>
            <a:r>
              <a:rPr b="0" spc="-2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b="0" dirty="0">
                <a:latin typeface="Futura" panose="020B0602020204020303" pitchFamily="34" charset="-79"/>
                <a:cs typeface="Futura" panose="020B0602020204020303" pitchFamily="34" charset="-79"/>
              </a:rPr>
              <a:t>den</a:t>
            </a:r>
            <a:r>
              <a:rPr b="0" spc="-2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b="0" dirty="0">
                <a:latin typeface="Futura" panose="020B0602020204020303" pitchFamily="34" charset="-79"/>
                <a:cs typeface="Futura" panose="020B0602020204020303" pitchFamily="34" charset="-79"/>
              </a:rPr>
              <a:t>Glauben</a:t>
            </a:r>
            <a:r>
              <a:rPr b="0" spc="-2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b="0" dirty="0">
                <a:latin typeface="Futura" panose="020B0602020204020303" pitchFamily="34" charset="-79"/>
                <a:cs typeface="Futura" panose="020B0602020204020303" pitchFamily="34" charset="-79"/>
              </a:rPr>
              <a:t>an</a:t>
            </a:r>
            <a:r>
              <a:rPr b="0" spc="-1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b="0" spc="-10" dirty="0">
                <a:latin typeface="Futura" panose="020B0602020204020303" pitchFamily="34" charset="-79"/>
                <a:cs typeface="Futura" panose="020B0602020204020303" pitchFamily="34" charset="-79"/>
              </a:rPr>
              <a:t>Verschwörungstheorien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84500" y="2854053"/>
            <a:ext cx="9543800" cy="91050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sz="25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Wie</a:t>
            </a:r>
            <a:r>
              <a:rPr sz="2500" spc="-9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4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kommt</a:t>
            </a:r>
            <a:r>
              <a:rPr sz="2500" spc="-9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es,</a:t>
            </a:r>
            <a:r>
              <a:rPr sz="2500" spc="-9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2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dass</a:t>
            </a:r>
            <a:r>
              <a:rPr sz="2500" spc="-9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Menschen</a:t>
            </a:r>
            <a:r>
              <a:rPr sz="2500" spc="-9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an</a:t>
            </a:r>
            <a:r>
              <a:rPr sz="2500" spc="-1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Verschwörungstheorien</a:t>
            </a:r>
            <a:r>
              <a:rPr sz="2500" spc="-9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glauben? </a:t>
            </a:r>
            <a:endParaRPr lang="de-DE" sz="2500" spc="-30" dirty="0">
              <a:solidFill>
                <a:srgbClr val="5E1B7A"/>
              </a:solidFill>
              <a:latin typeface="Futura Book" panose="020B0602020204020303" pitchFamily="34" charset="-79"/>
              <a:cs typeface="Futura Book" panose="020B0602020204020303" pitchFamily="34" charset="-79"/>
            </a:endParaRPr>
          </a:p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sz="25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Wie</a:t>
            </a:r>
            <a:r>
              <a:rPr sz="25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entstehen</a:t>
            </a:r>
            <a:r>
              <a:rPr sz="2500" spc="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Verschwörungstheorien?</a:t>
            </a:r>
            <a:endParaRPr sz="2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40001" y="3019425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5E1B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0001" y="3454645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5E1B7A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9345934" y="450557"/>
            <a:ext cx="844550" cy="593725"/>
            <a:chOff x="9345934" y="450557"/>
            <a:chExt cx="844550" cy="593725"/>
          </a:xfrm>
        </p:grpSpPr>
        <p:sp>
          <p:nvSpPr>
            <p:cNvPr id="7" name="object 7"/>
            <p:cNvSpPr/>
            <p:nvPr/>
          </p:nvSpPr>
          <p:spPr>
            <a:xfrm>
              <a:off x="9509780" y="576738"/>
              <a:ext cx="670560" cy="457834"/>
            </a:xfrm>
            <a:custGeom>
              <a:avLst/>
              <a:gdLst/>
              <a:ahLst/>
              <a:cxnLst/>
              <a:rect l="l" t="t" r="r" b="b"/>
              <a:pathLst>
                <a:path w="670559" h="457834">
                  <a:moveTo>
                    <a:pt x="328028" y="426643"/>
                  </a:moveTo>
                  <a:lnTo>
                    <a:pt x="268011" y="423330"/>
                  </a:lnTo>
                  <a:lnTo>
                    <a:pt x="211955" y="413744"/>
                  </a:lnTo>
                  <a:lnTo>
                    <a:pt x="160687" y="398416"/>
                  </a:lnTo>
                  <a:lnTo>
                    <a:pt x="115037" y="377880"/>
                  </a:lnTo>
                  <a:lnTo>
                    <a:pt x="75830" y="352666"/>
                  </a:lnTo>
                  <a:lnTo>
                    <a:pt x="43896" y="323307"/>
                  </a:lnTo>
                  <a:lnTo>
                    <a:pt x="20061" y="290333"/>
                  </a:lnTo>
                  <a:lnTo>
                    <a:pt x="5153" y="254277"/>
                  </a:lnTo>
                  <a:lnTo>
                    <a:pt x="0" y="215671"/>
                  </a:lnTo>
                  <a:lnTo>
                    <a:pt x="4388" y="180691"/>
                  </a:lnTo>
                  <a:lnTo>
                    <a:pt x="37421" y="116563"/>
                  </a:lnTo>
                  <a:lnTo>
                    <a:pt x="64686" y="88303"/>
                  </a:lnTo>
                  <a:lnTo>
                    <a:pt x="98196" y="63172"/>
                  </a:lnTo>
                  <a:lnTo>
                    <a:pt x="137261" y="41615"/>
                  </a:lnTo>
                  <a:lnTo>
                    <a:pt x="181191" y="24075"/>
                  </a:lnTo>
                  <a:lnTo>
                    <a:pt x="229295" y="10996"/>
                  </a:lnTo>
                  <a:lnTo>
                    <a:pt x="280884" y="2823"/>
                  </a:lnTo>
                  <a:lnTo>
                    <a:pt x="335267" y="0"/>
                  </a:lnTo>
                  <a:lnTo>
                    <a:pt x="389653" y="2823"/>
                  </a:lnTo>
                  <a:lnTo>
                    <a:pt x="441245" y="10996"/>
                  </a:lnTo>
                  <a:lnTo>
                    <a:pt x="489351" y="24075"/>
                  </a:lnTo>
                  <a:lnTo>
                    <a:pt x="533283" y="41615"/>
                  </a:lnTo>
                  <a:lnTo>
                    <a:pt x="572349" y="63172"/>
                  </a:lnTo>
                  <a:lnTo>
                    <a:pt x="605860" y="88303"/>
                  </a:lnTo>
                  <a:lnTo>
                    <a:pt x="633125" y="116563"/>
                  </a:lnTo>
                  <a:lnTo>
                    <a:pt x="666159" y="180691"/>
                  </a:lnTo>
                  <a:lnTo>
                    <a:pt x="670547" y="215671"/>
                  </a:lnTo>
                  <a:lnTo>
                    <a:pt x="665802" y="252032"/>
                  </a:lnTo>
                  <a:lnTo>
                    <a:pt x="652084" y="286431"/>
                  </a:lnTo>
                  <a:lnTo>
                    <a:pt x="630170" y="318364"/>
                  </a:lnTo>
                  <a:lnTo>
                    <a:pt x="600836" y="347332"/>
                  </a:lnTo>
                  <a:lnTo>
                    <a:pt x="602474" y="371272"/>
                  </a:lnTo>
                  <a:lnTo>
                    <a:pt x="624773" y="408351"/>
                  </a:lnTo>
                  <a:lnTo>
                    <a:pt x="650668" y="442431"/>
                  </a:lnTo>
                  <a:lnTo>
                    <a:pt x="663092" y="457377"/>
                  </a:lnTo>
                  <a:lnTo>
                    <a:pt x="597258" y="455188"/>
                  </a:lnTo>
                  <a:lnTo>
                    <a:pt x="556185" y="451292"/>
                  </a:lnTo>
                  <a:lnTo>
                    <a:pt x="522658" y="442842"/>
                  </a:lnTo>
                  <a:lnTo>
                    <a:pt x="479463" y="426986"/>
                  </a:lnTo>
                  <a:lnTo>
                    <a:pt x="444228" y="420514"/>
                  </a:lnTo>
                  <a:lnTo>
                    <a:pt x="402812" y="421109"/>
                  </a:lnTo>
                  <a:lnTo>
                    <a:pt x="361862" y="424557"/>
                  </a:lnTo>
                  <a:lnTo>
                    <a:pt x="328028" y="426643"/>
                  </a:lnTo>
                  <a:close/>
                </a:path>
              </a:pathLst>
            </a:custGeom>
            <a:ln w="19608">
              <a:solidFill>
                <a:srgbClr val="5E1B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355739" y="460362"/>
              <a:ext cx="554990" cy="381635"/>
            </a:xfrm>
            <a:custGeom>
              <a:avLst/>
              <a:gdLst/>
              <a:ahLst/>
              <a:cxnLst/>
              <a:rect l="l" t="t" r="r" b="b"/>
              <a:pathLst>
                <a:path w="554990" h="381634">
                  <a:moveTo>
                    <a:pt x="277355" y="0"/>
                  </a:moveTo>
                  <a:lnTo>
                    <a:pt x="221459" y="3626"/>
                  </a:lnTo>
                  <a:lnTo>
                    <a:pt x="169397" y="14027"/>
                  </a:lnTo>
                  <a:lnTo>
                    <a:pt x="122285" y="30485"/>
                  </a:lnTo>
                  <a:lnTo>
                    <a:pt x="81237" y="52281"/>
                  </a:lnTo>
                  <a:lnTo>
                    <a:pt x="47369" y="78697"/>
                  </a:lnTo>
                  <a:lnTo>
                    <a:pt x="21796" y="109015"/>
                  </a:lnTo>
                  <a:lnTo>
                    <a:pt x="0" y="178485"/>
                  </a:lnTo>
                  <a:lnTo>
                    <a:pt x="3926" y="208584"/>
                  </a:lnTo>
                  <a:lnTo>
                    <a:pt x="15276" y="237055"/>
                  </a:lnTo>
                  <a:lnTo>
                    <a:pt x="33405" y="263482"/>
                  </a:lnTo>
                  <a:lnTo>
                    <a:pt x="57670" y="287451"/>
                  </a:lnTo>
                  <a:lnTo>
                    <a:pt x="56315" y="307266"/>
                  </a:lnTo>
                  <a:lnTo>
                    <a:pt x="37869" y="337956"/>
                  </a:lnTo>
                  <a:lnTo>
                    <a:pt x="16449" y="366165"/>
                  </a:lnTo>
                  <a:lnTo>
                    <a:pt x="6172" y="378536"/>
                  </a:lnTo>
                  <a:lnTo>
                    <a:pt x="62909" y="381579"/>
                  </a:lnTo>
                  <a:lnTo>
                    <a:pt x="97645" y="379974"/>
                  </a:lnTo>
                  <a:lnTo>
                    <a:pt x="124620" y="371363"/>
                  </a:lnTo>
                  <a:lnTo>
                    <a:pt x="158076" y="353390"/>
                  </a:lnTo>
                  <a:lnTo>
                    <a:pt x="182739" y="348084"/>
                  </a:lnTo>
                  <a:lnTo>
                    <a:pt x="215334" y="349972"/>
                  </a:lnTo>
                  <a:lnTo>
                    <a:pt x="249120" y="354467"/>
                  </a:lnTo>
                  <a:lnTo>
                    <a:pt x="277355" y="356984"/>
                  </a:lnTo>
                  <a:lnTo>
                    <a:pt x="333250" y="353358"/>
                  </a:lnTo>
                  <a:lnTo>
                    <a:pt x="385312" y="342958"/>
                  </a:lnTo>
                  <a:lnTo>
                    <a:pt x="432425" y="326501"/>
                  </a:lnTo>
                  <a:lnTo>
                    <a:pt x="473473" y="304706"/>
                  </a:lnTo>
                  <a:lnTo>
                    <a:pt x="507341" y="278289"/>
                  </a:lnTo>
                  <a:lnTo>
                    <a:pt x="532914" y="247968"/>
                  </a:lnTo>
                  <a:lnTo>
                    <a:pt x="554710" y="178485"/>
                  </a:lnTo>
                  <a:lnTo>
                    <a:pt x="549075" y="142517"/>
                  </a:lnTo>
                  <a:lnTo>
                    <a:pt x="507341" y="78697"/>
                  </a:lnTo>
                  <a:lnTo>
                    <a:pt x="473473" y="52281"/>
                  </a:lnTo>
                  <a:lnTo>
                    <a:pt x="432425" y="30485"/>
                  </a:lnTo>
                  <a:lnTo>
                    <a:pt x="385312" y="14027"/>
                  </a:lnTo>
                  <a:lnTo>
                    <a:pt x="333250" y="3626"/>
                  </a:lnTo>
                  <a:lnTo>
                    <a:pt x="2773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355739" y="460362"/>
              <a:ext cx="554990" cy="381635"/>
            </a:xfrm>
            <a:custGeom>
              <a:avLst/>
              <a:gdLst/>
              <a:ahLst/>
              <a:cxnLst/>
              <a:rect l="l" t="t" r="r" b="b"/>
              <a:pathLst>
                <a:path w="554990" h="381634">
                  <a:moveTo>
                    <a:pt x="277355" y="356984"/>
                  </a:moveTo>
                  <a:lnTo>
                    <a:pt x="333250" y="353358"/>
                  </a:lnTo>
                  <a:lnTo>
                    <a:pt x="385312" y="342958"/>
                  </a:lnTo>
                  <a:lnTo>
                    <a:pt x="432425" y="326501"/>
                  </a:lnTo>
                  <a:lnTo>
                    <a:pt x="473473" y="304706"/>
                  </a:lnTo>
                  <a:lnTo>
                    <a:pt x="507341" y="278289"/>
                  </a:lnTo>
                  <a:lnTo>
                    <a:pt x="532914" y="247968"/>
                  </a:lnTo>
                  <a:lnTo>
                    <a:pt x="554710" y="178485"/>
                  </a:lnTo>
                  <a:lnTo>
                    <a:pt x="549075" y="142517"/>
                  </a:lnTo>
                  <a:lnTo>
                    <a:pt x="507341" y="78697"/>
                  </a:lnTo>
                  <a:lnTo>
                    <a:pt x="473473" y="52281"/>
                  </a:lnTo>
                  <a:lnTo>
                    <a:pt x="432425" y="30485"/>
                  </a:lnTo>
                  <a:lnTo>
                    <a:pt x="385312" y="14027"/>
                  </a:lnTo>
                  <a:lnTo>
                    <a:pt x="333250" y="3626"/>
                  </a:lnTo>
                  <a:lnTo>
                    <a:pt x="277355" y="0"/>
                  </a:lnTo>
                  <a:lnTo>
                    <a:pt x="221459" y="3626"/>
                  </a:lnTo>
                  <a:lnTo>
                    <a:pt x="169397" y="14027"/>
                  </a:lnTo>
                  <a:lnTo>
                    <a:pt x="122285" y="30485"/>
                  </a:lnTo>
                  <a:lnTo>
                    <a:pt x="81237" y="52281"/>
                  </a:lnTo>
                  <a:lnTo>
                    <a:pt x="47369" y="78697"/>
                  </a:lnTo>
                  <a:lnTo>
                    <a:pt x="21796" y="109015"/>
                  </a:lnTo>
                  <a:lnTo>
                    <a:pt x="0" y="178485"/>
                  </a:lnTo>
                  <a:lnTo>
                    <a:pt x="3926" y="208584"/>
                  </a:lnTo>
                  <a:lnTo>
                    <a:pt x="15276" y="237055"/>
                  </a:lnTo>
                  <a:lnTo>
                    <a:pt x="33405" y="263482"/>
                  </a:lnTo>
                  <a:lnTo>
                    <a:pt x="57670" y="287451"/>
                  </a:lnTo>
                  <a:lnTo>
                    <a:pt x="56315" y="307266"/>
                  </a:lnTo>
                  <a:lnTo>
                    <a:pt x="37869" y="337956"/>
                  </a:lnTo>
                  <a:lnTo>
                    <a:pt x="16449" y="366165"/>
                  </a:lnTo>
                  <a:lnTo>
                    <a:pt x="6172" y="378536"/>
                  </a:lnTo>
                  <a:lnTo>
                    <a:pt x="62909" y="381579"/>
                  </a:lnTo>
                  <a:lnTo>
                    <a:pt x="97645" y="379974"/>
                  </a:lnTo>
                  <a:lnTo>
                    <a:pt x="124620" y="371363"/>
                  </a:lnTo>
                  <a:lnTo>
                    <a:pt x="158076" y="353390"/>
                  </a:lnTo>
                  <a:lnTo>
                    <a:pt x="182739" y="348084"/>
                  </a:lnTo>
                  <a:lnTo>
                    <a:pt x="215334" y="349972"/>
                  </a:lnTo>
                  <a:lnTo>
                    <a:pt x="249120" y="354467"/>
                  </a:lnTo>
                  <a:lnTo>
                    <a:pt x="277355" y="356984"/>
                  </a:lnTo>
                  <a:close/>
                </a:path>
              </a:pathLst>
            </a:custGeom>
            <a:ln w="19608">
              <a:solidFill>
                <a:srgbClr val="5E1B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733903" y="789913"/>
              <a:ext cx="240665" cy="52069"/>
            </a:xfrm>
            <a:custGeom>
              <a:avLst/>
              <a:gdLst/>
              <a:ahLst/>
              <a:cxnLst/>
              <a:rect l="l" t="t" r="r" b="b"/>
              <a:pathLst>
                <a:path w="240665" h="52069">
                  <a:moveTo>
                    <a:pt x="25996" y="0"/>
                  </a:moveTo>
                  <a:lnTo>
                    <a:pt x="15746" y="1999"/>
                  </a:lnTo>
                  <a:lnTo>
                    <a:pt x="7497" y="7497"/>
                  </a:lnTo>
                  <a:lnTo>
                    <a:pt x="1999" y="15746"/>
                  </a:lnTo>
                  <a:lnTo>
                    <a:pt x="0" y="25996"/>
                  </a:lnTo>
                  <a:lnTo>
                    <a:pt x="1999" y="36247"/>
                  </a:lnTo>
                  <a:lnTo>
                    <a:pt x="7497" y="44496"/>
                  </a:lnTo>
                  <a:lnTo>
                    <a:pt x="15746" y="49994"/>
                  </a:lnTo>
                  <a:lnTo>
                    <a:pt x="25996" y="51993"/>
                  </a:lnTo>
                  <a:lnTo>
                    <a:pt x="36241" y="49994"/>
                  </a:lnTo>
                  <a:lnTo>
                    <a:pt x="44491" y="44496"/>
                  </a:lnTo>
                  <a:lnTo>
                    <a:pt x="49992" y="36247"/>
                  </a:lnTo>
                  <a:lnTo>
                    <a:pt x="51993" y="25996"/>
                  </a:lnTo>
                  <a:lnTo>
                    <a:pt x="49992" y="15746"/>
                  </a:lnTo>
                  <a:lnTo>
                    <a:pt x="44491" y="7497"/>
                  </a:lnTo>
                  <a:lnTo>
                    <a:pt x="36241" y="1999"/>
                  </a:lnTo>
                  <a:lnTo>
                    <a:pt x="25996" y="0"/>
                  </a:lnTo>
                  <a:close/>
                </a:path>
                <a:path w="240665" h="52069">
                  <a:moveTo>
                    <a:pt x="120053" y="0"/>
                  </a:moveTo>
                  <a:lnTo>
                    <a:pt x="109802" y="1999"/>
                  </a:lnTo>
                  <a:lnTo>
                    <a:pt x="101553" y="7497"/>
                  </a:lnTo>
                  <a:lnTo>
                    <a:pt x="96055" y="15746"/>
                  </a:lnTo>
                  <a:lnTo>
                    <a:pt x="94056" y="25996"/>
                  </a:lnTo>
                  <a:lnTo>
                    <a:pt x="96055" y="36247"/>
                  </a:lnTo>
                  <a:lnTo>
                    <a:pt x="101553" y="44496"/>
                  </a:lnTo>
                  <a:lnTo>
                    <a:pt x="109802" y="49994"/>
                  </a:lnTo>
                  <a:lnTo>
                    <a:pt x="120053" y="51993"/>
                  </a:lnTo>
                  <a:lnTo>
                    <a:pt x="130298" y="49994"/>
                  </a:lnTo>
                  <a:lnTo>
                    <a:pt x="138547" y="44496"/>
                  </a:lnTo>
                  <a:lnTo>
                    <a:pt x="144048" y="36247"/>
                  </a:lnTo>
                  <a:lnTo>
                    <a:pt x="146050" y="25996"/>
                  </a:lnTo>
                  <a:lnTo>
                    <a:pt x="144048" y="15746"/>
                  </a:lnTo>
                  <a:lnTo>
                    <a:pt x="138547" y="7497"/>
                  </a:lnTo>
                  <a:lnTo>
                    <a:pt x="130298" y="1999"/>
                  </a:lnTo>
                  <a:lnTo>
                    <a:pt x="120053" y="0"/>
                  </a:lnTo>
                  <a:close/>
                </a:path>
                <a:path w="240665" h="52069">
                  <a:moveTo>
                    <a:pt x="214109" y="0"/>
                  </a:moveTo>
                  <a:lnTo>
                    <a:pt x="203859" y="1999"/>
                  </a:lnTo>
                  <a:lnTo>
                    <a:pt x="195610" y="7497"/>
                  </a:lnTo>
                  <a:lnTo>
                    <a:pt x="190111" y="15746"/>
                  </a:lnTo>
                  <a:lnTo>
                    <a:pt x="188112" y="25996"/>
                  </a:lnTo>
                  <a:lnTo>
                    <a:pt x="190111" y="36247"/>
                  </a:lnTo>
                  <a:lnTo>
                    <a:pt x="195610" y="44496"/>
                  </a:lnTo>
                  <a:lnTo>
                    <a:pt x="203859" y="49994"/>
                  </a:lnTo>
                  <a:lnTo>
                    <a:pt x="214109" y="51993"/>
                  </a:lnTo>
                  <a:lnTo>
                    <a:pt x="224354" y="49994"/>
                  </a:lnTo>
                  <a:lnTo>
                    <a:pt x="232603" y="44496"/>
                  </a:lnTo>
                  <a:lnTo>
                    <a:pt x="238105" y="36247"/>
                  </a:lnTo>
                  <a:lnTo>
                    <a:pt x="240106" y="25996"/>
                  </a:lnTo>
                  <a:lnTo>
                    <a:pt x="238105" y="15746"/>
                  </a:lnTo>
                  <a:lnTo>
                    <a:pt x="232603" y="7497"/>
                  </a:lnTo>
                  <a:lnTo>
                    <a:pt x="224354" y="1999"/>
                  </a:lnTo>
                  <a:lnTo>
                    <a:pt x="214109" y="0"/>
                  </a:lnTo>
                  <a:close/>
                </a:path>
              </a:pathLst>
            </a:custGeom>
            <a:solidFill>
              <a:srgbClr val="5E1B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568911" y="544399"/>
              <a:ext cx="113715" cy="195237"/>
            </a:xfrm>
            <a:prstGeom prst="rect">
              <a:avLst/>
            </a:prstGeom>
          </p:spPr>
        </p:pic>
      </p:grp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9210290" y="6992881"/>
            <a:ext cx="958387" cy="23403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</a:t>
            </a:r>
            <a:r>
              <a:rPr spc="35" dirty="0">
                <a:latin typeface="Futura" panose="020B0602020204020303" pitchFamily="34" charset="-79"/>
                <a:cs typeface="Futura" panose="020B0602020204020303" pitchFamily="34" charset="-79"/>
              </a:rPr>
              <a:t>Pol</a:t>
            </a:r>
            <a:r>
              <a:rPr spc="35" dirty="0">
                <a:solidFill>
                  <a:srgbClr val="BEA4C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BAs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527300" y="7006249"/>
            <a:ext cx="323600" cy="2584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01</a:t>
            </a:r>
            <a:endParaRPr sz="1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5470" y="1384660"/>
            <a:ext cx="9774229" cy="91563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800" spc="-50" dirty="0">
                <a:latin typeface="Futura" panose="020B0602020204020303" pitchFamily="34" charset="-79"/>
                <a:cs typeface="Futura" panose="020B0602020204020303" pitchFamily="34" charset="-79"/>
              </a:rPr>
              <a:t>»Warum</a:t>
            </a:r>
            <a:r>
              <a:rPr sz="2800" spc="-9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latin typeface="Futura" panose="020B0602020204020303" pitchFamily="34" charset="-79"/>
                <a:cs typeface="Futura" panose="020B0602020204020303" pitchFamily="34" charset="-79"/>
              </a:rPr>
              <a:t>glauben</a:t>
            </a:r>
            <a:r>
              <a:rPr sz="2800" spc="-9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latin typeface="Futura" panose="020B0602020204020303" pitchFamily="34" charset="-79"/>
                <a:cs typeface="Futura" panose="020B0602020204020303" pitchFamily="34" charset="-79"/>
              </a:rPr>
              <a:t>Menschen</a:t>
            </a:r>
            <a:r>
              <a:rPr sz="2800" spc="-9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latin typeface="Futura" panose="020B0602020204020303" pitchFamily="34" charset="-79"/>
                <a:cs typeface="Futura" panose="020B0602020204020303" pitchFamily="34" charset="-79"/>
              </a:rPr>
              <a:t>an</a:t>
            </a:r>
            <a:r>
              <a:rPr sz="2800" spc="-9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latin typeface="Futura" panose="020B0602020204020303" pitchFamily="34" charset="-79"/>
                <a:cs typeface="Futura" panose="020B0602020204020303" pitchFamily="34" charset="-79"/>
              </a:rPr>
              <a:t>Verschwörungstheorien?«</a:t>
            </a:r>
            <a:endParaRPr sz="28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b="0" dirty="0">
                <a:latin typeface="Futura" panose="020B0602020204020303" pitchFamily="34" charset="-79"/>
                <a:cs typeface="Futura" panose="020B0602020204020303" pitchFamily="34" charset="-79"/>
              </a:rPr>
              <a:t>Ursachen</a:t>
            </a:r>
            <a:r>
              <a:rPr b="0" spc="-2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b="0" dirty="0">
                <a:latin typeface="Futura" panose="020B0602020204020303" pitchFamily="34" charset="-79"/>
                <a:cs typeface="Futura" panose="020B0602020204020303" pitchFamily="34" charset="-79"/>
              </a:rPr>
              <a:t>für</a:t>
            </a:r>
            <a:r>
              <a:rPr b="0" spc="-2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b="0" dirty="0">
                <a:latin typeface="Futura" panose="020B0602020204020303" pitchFamily="34" charset="-79"/>
                <a:cs typeface="Futura" panose="020B0602020204020303" pitchFamily="34" charset="-79"/>
              </a:rPr>
              <a:t>den</a:t>
            </a:r>
            <a:r>
              <a:rPr b="0" spc="-2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b="0" dirty="0">
                <a:latin typeface="Futura" panose="020B0602020204020303" pitchFamily="34" charset="-79"/>
                <a:cs typeface="Futura" panose="020B0602020204020303" pitchFamily="34" charset="-79"/>
              </a:rPr>
              <a:t>Glauben</a:t>
            </a:r>
            <a:r>
              <a:rPr b="0" spc="-2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b="0" dirty="0">
                <a:latin typeface="Futura" panose="020B0602020204020303" pitchFamily="34" charset="-79"/>
                <a:cs typeface="Futura" panose="020B0602020204020303" pitchFamily="34" charset="-79"/>
              </a:rPr>
              <a:t>an</a:t>
            </a:r>
            <a:r>
              <a:rPr b="0" spc="-1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b="0" spc="-10" dirty="0">
                <a:latin typeface="Futura" panose="020B0602020204020303" pitchFamily="34" charset="-79"/>
                <a:cs typeface="Futura" panose="020B0602020204020303" pitchFamily="34" charset="-79"/>
              </a:rPr>
              <a:t>Verschwörungstheorien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84500" y="2865122"/>
            <a:ext cx="9708900" cy="1397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sz="25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Wie</a:t>
            </a:r>
            <a:r>
              <a:rPr sz="2500" spc="-9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4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kommt</a:t>
            </a:r>
            <a:r>
              <a:rPr sz="2500" spc="-9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es,</a:t>
            </a:r>
            <a:r>
              <a:rPr sz="2500" spc="-9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2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dass</a:t>
            </a:r>
            <a:r>
              <a:rPr sz="2500" spc="-9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Menschen</a:t>
            </a:r>
            <a:r>
              <a:rPr sz="2500" spc="-9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an</a:t>
            </a:r>
            <a:r>
              <a:rPr sz="2500" spc="-1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Verschwörungstheorien</a:t>
            </a:r>
            <a:r>
              <a:rPr sz="2500" spc="-9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2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glauben? </a:t>
            </a:r>
            <a:r>
              <a:rPr sz="25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Wie</a:t>
            </a:r>
            <a:r>
              <a:rPr sz="25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entstehen</a:t>
            </a:r>
            <a:r>
              <a:rPr sz="2500" spc="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Verschwörungstheorien?</a:t>
            </a:r>
            <a:endParaRPr sz="2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5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Welche</a:t>
            </a:r>
            <a:r>
              <a:rPr sz="2500" spc="-7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Funktionen</a:t>
            </a:r>
            <a:r>
              <a:rPr sz="2500" spc="-6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nehmen</a:t>
            </a:r>
            <a:r>
              <a:rPr sz="2500" spc="-7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Verschwörungstheorien</a:t>
            </a:r>
            <a:r>
              <a:rPr sz="2500" spc="-6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2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ein?</a:t>
            </a:r>
            <a:endParaRPr sz="2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40001" y="3077989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5E1B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0001" y="3549210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5E1B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0001" y="3993429"/>
            <a:ext cx="179070" cy="189865"/>
          </a:xfrm>
          <a:custGeom>
            <a:avLst/>
            <a:gdLst/>
            <a:ahLst/>
            <a:cxnLst/>
            <a:rect l="l" t="t" r="r" b="b"/>
            <a:pathLst>
              <a:path w="179070" h="189864">
                <a:moveTo>
                  <a:pt x="0" y="0"/>
                </a:moveTo>
                <a:lnTo>
                  <a:pt x="0" y="189255"/>
                </a:lnTo>
                <a:lnTo>
                  <a:pt x="178765" y="94627"/>
                </a:lnTo>
                <a:lnTo>
                  <a:pt x="0" y="0"/>
                </a:lnTo>
                <a:close/>
              </a:path>
            </a:pathLst>
          </a:custGeom>
          <a:solidFill>
            <a:srgbClr val="5E1B7A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9345934" y="450557"/>
            <a:ext cx="844550" cy="593725"/>
            <a:chOff x="9345934" y="450557"/>
            <a:chExt cx="844550" cy="593725"/>
          </a:xfrm>
        </p:grpSpPr>
        <p:sp>
          <p:nvSpPr>
            <p:cNvPr id="8" name="object 8"/>
            <p:cNvSpPr/>
            <p:nvPr/>
          </p:nvSpPr>
          <p:spPr>
            <a:xfrm>
              <a:off x="9509780" y="576738"/>
              <a:ext cx="670560" cy="457834"/>
            </a:xfrm>
            <a:custGeom>
              <a:avLst/>
              <a:gdLst/>
              <a:ahLst/>
              <a:cxnLst/>
              <a:rect l="l" t="t" r="r" b="b"/>
              <a:pathLst>
                <a:path w="670559" h="457834">
                  <a:moveTo>
                    <a:pt x="328028" y="426643"/>
                  </a:moveTo>
                  <a:lnTo>
                    <a:pt x="268011" y="423330"/>
                  </a:lnTo>
                  <a:lnTo>
                    <a:pt x="211955" y="413744"/>
                  </a:lnTo>
                  <a:lnTo>
                    <a:pt x="160687" y="398416"/>
                  </a:lnTo>
                  <a:lnTo>
                    <a:pt x="115037" y="377880"/>
                  </a:lnTo>
                  <a:lnTo>
                    <a:pt x="75830" y="352666"/>
                  </a:lnTo>
                  <a:lnTo>
                    <a:pt x="43896" y="323307"/>
                  </a:lnTo>
                  <a:lnTo>
                    <a:pt x="20061" y="290333"/>
                  </a:lnTo>
                  <a:lnTo>
                    <a:pt x="5153" y="254277"/>
                  </a:lnTo>
                  <a:lnTo>
                    <a:pt x="0" y="215671"/>
                  </a:lnTo>
                  <a:lnTo>
                    <a:pt x="4388" y="180691"/>
                  </a:lnTo>
                  <a:lnTo>
                    <a:pt x="37421" y="116563"/>
                  </a:lnTo>
                  <a:lnTo>
                    <a:pt x="64686" y="88303"/>
                  </a:lnTo>
                  <a:lnTo>
                    <a:pt x="98196" y="63172"/>
                  </a:lnTo>
                  <a:lnTo>
                    <a:pt x="137261" y="41615"/>
                  </a:lnTo>
                  <a:lnTo>
                    <a:pt x="181191" y="24075"/>
                  </a:lnTo>
                  <a:lnTo>
                    <a:pt x="229295" y="10996"/>
                  </a:lnTo>
                  <a:lnTo>
                    <a:pt x="280884" y="2823"/>
                  </a:lnTo>
                  <a:lnTo>
                    <a:pt x="335267" y="0"/>
                  </a:lnTo>
                  <a:lnTo>
                    <a:pt x="389653" y="2823"/>
                  </a:lnTo>
                  <a:lnTo>
                    <a:pt x="441245" y="10996"/>
                  </a:lnTo>
                  <a:lnTo>
                    <a:pt x="489351" y="24075"/>
                  </a:lnTo>
                  <a:lnTo>
                    <a:pt x="533283" y="41615"/>
                  </a:lnTo>
                  <a:lnTo>
                    <a:pt x="572349" y="63172"/>
                  </a:lnTo>
                  <a:lnTo>
                    <a:pt x="605860" y="88303"/>
                  </a:lnTo>
                  <a:lnTo>
                    <a:pt x="633125" y="116563"/>
                  </a:lnTo>
                  <a:lnTo>
                    <a:pt x="666159" y="180691"/>
                  </a:lnTo>
                  <a:lnTo>
                    <a:pt x="670547" y="215671"/>
                  </a:lnTo>
                  <a:lnTo>
                    <a:pt x="665802" y="252032"/>
                  </a:lnTo>
                  <a:lnTo>
                    <a:pt x="652084" y="286431"/>
                  </a:lnTo>
                  <a:lnTo>
                    <a:pt x="630170" y="318364"/>
                  </a:lnTo>
                  <a:lnTo>
                    <a:pt x="600836" y="347332"/>
                  </a:lnTo>
                  <a:lnTo>
                    <a:pt x="602474" y="371272"/>
                  </a:lnTo>
                  <a:lnTo>
                    <a:pt x="624773" y="408351"/>
                  </a:lnTo>
                  <a:lnTo>
                    <a:pt x="650668" y="442431"/>
                  </a:lnTo>
                  <a:lnTo>
                    <a:pt x="663092" y="457377"/>
                  </a:lnTo>
                  <a:lnTo>
                    <a:pt x="597258" y="455188"/>
                  </a:lnTo>
                  <a:lnTo>
                    <a:pt x="556185" y="451292"/>
                  </a:lnTo>
                  <a:lnTo>
                    <a:pt x="522658" y="442842"/>
                  </a:lnTo>
                  <a:lnTo>
                    <a:pt x="479463" y="426986"/>
                  </a:lnTo>
                  <a:lnTo>
                    <a:pt x="444228" y="420514"/>
                  </a:lnTo>
                  <a:lnTo>
                    <a:pt x="402812" y="421109"/>
                  </a:lnTo>
                  <a:lnTo>
                    <a:pt x="361862" y="424557"/>
                  </a:lnTo>
                  <a:lnTo>
                    <a:pt x="328028" y="426643"/>
                  </a:lnTo>
                  <a:close/>
                </a:path>
              </a:pathLst>
            </a:custGeom>
            <a:ln w="19608">
              <a:solidFill>
                <a:srgbClr val="5E1B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355739" y="460362"/>
              <a:ext cx="554990" cy="381635"/>
            </a:xfrm>
            <a:custGeom>
              <a:avLst/>
              <a:gdLst/>
              <a:ahLst/>
              <a:cxnLst/>
              <a:rect l="l" t="t" r="r" b="b"/>
              <a:pathLst>
                <a:path w="554990" h="381634">
                  <a:moveTo>
                    <a:pt x="277355" y="0"/>
                  </a:moveTo>
                  <a:lnTo>
                    <a:pt x="221459" y="3626"/>
                  </a:lnTo>
                  <a:lnTo>
                    <a:pt x="169397" y="14027"/>
                  </a:lnTo>
                  <a:lnTo>
                    <a:pt x="122285" y="30485"/>
                  </a:lnTo>
                  <a:lnTo>
                    <a:pt x="81237" y="52281"/>
                  </a:lnTo>
                  <a:lnTo>
                    <a:pt x="47369" y="78697"/>
                  </a:lnTo>
                  <a:lnTo>
                    <a:pt x="21796" y="109015"/>
                  </a:lnTo>
                  <a:lnTo>
                    <a:pt x="0" y="178485"/>
                  </a:lnTo>
                  <a:lnTo>
                    <a:pt x="3926" y="208584"/>
                  </a:lnTo>
                  <a:lnTo>
                    <a:pt x="15276" y="237055"/>
                  </a:lnTo>
                  <a:lnTo>
                    <a:pt x="33405" y="263482"/>
                  </a:lnTo>
                  <a:lnTo>
                    <a:pt x="57670" y="287451"/>
                  </a:lnTo>
                  <a:lnTo>
                    <a:pt x="56315" y="307266"/>
                  </a:lnTo>
                  <a:lnTo>
                    <a:pt x="37869" y="337956"/>
                  </a:lnTo>
                  <a:lnTo>
                    <a:pt x="16449" y="366165"/>
                  </a:lnTo>
                  <a:lnTo>
                    <a:pt x="6172" y="378536"/>
                  </a:lnTo>
                  <a:lnTo>
                    <a:pt x="62909" y="381579"/>
                  </a:lnTo>
                  <a:lnTo>
                    <a:pt x="97645" y="379974"/>
                  </a:lnTo>
                  <a:lnTo>
                    <a:pt x="124620" y="371363"/>
                  </a:lnTo>
                  <a:lnTo>
                    <a:pt x="158076" y="353390"/>
                  </a:lnTo>
                  <a:lnTo>
                    <a:pt x="182739" y="348084"/>
                  </a:lnTo>
                  <a:lnTo>
                    <a:pt x="215334" y="349972"/>
                  </a:lnTo>
                  <a:lnTo>
                    <a:pt x="249120" y="354467"/>
                  </a:lnTo>
                  <a:lnTo>
                    <a:pt x="277355" y="356984"/>
                  </a:lnTo>
                  <a:lnTo>
                    <a:pt x="333250" y="353358"/>
                  </a:lnTo>
                  <a:lnTo>
                    <a:pt x="385312" y="342958"/>
                  </a:lnTo>
                  <a:lnTo>
                    <a:pt x="432425" y="326501"/>
                  </a:lnTo>
                  <a:lnTo>
                    <a:pt x="473473" y="304706"/>
                  </a:lnTo>
                  <a:lnTo>
                    <a:pt x="507341" y="278289"/>
                  </a:lnTo>
                  <a:lnTo>
                    <a:pt x="532914" y="247968"/>
                  </a:lnTo>
                  <a:lnTo>
                    <a:pt x="554710" y="178485"/>
                  </a:lnTo>
                  <a:lnTo>
                    <a:pt x="549075" y="142517"/>
                  </a:lnTo>
                  <a:lnTo>
                    <a:pt x="507341" y="78697"/>
                  </a:lnTo>
                  <a:lnTo>
                    <a:pt x="473473" y="52281"/>
                  </a:lnTo>
                  <a:lnTo>
                    <a:pt x="432425" y="30485"/>
                  </a:lnTo>
                  <a:lnTo>
                    <a:pt x="385312" y="14027"/>
                  </a:lnTo>
                  <a:lnTo>
                    <a:pt x="333250" y="3626"/>
                  </a:lnTo>
                  <a:lnTo>
                    <a:pt x="2773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355739" y="460362"/>
              <a:ext cx="554990" cy="381635"/>
            </a:xfrm>
            <a:custGeom>
              <a:avLst/>
              <a:gdLst/>
              <a:ahLst/>
              <a:cxnLst/>
              <a:rect l="l" t="t" r="r" b="b"/>
              <a:pathLst>
                <a:path w="554990" h="381634">
                  <a:moveTo>
                    <a:pt x="277355" y="356984"/>
                  </a:moveTo>
                  <a:lnTo>
                    <a:pt x="333250" y="353358"/>
                  </a:lnTo>
                  <a:lnTo>
                    <a:pt x="385312" y="342958"/>
                  </a:lnTo>
                  <a:lnTo>
                    <a:pt x="432425" y="326501"/>
                  </a:lnTo>
                  <a:lnTo>
                    <a:pt x="473473" y="304706"/>
                  </a:lnTo>
                  <a:lnTo>
                    <a:pt x="507341" y="278289"/>
                  </a:lnTo>
                  <a:lnTo>
                    <a:pt x="532914" y="247968"/>
                  </a:lnTo>
                  <a:lnTo>
                    <a:pt x="554710" y="178485"/>
                  </a:lnTo>
                  <a:lnTo>
                    <a:pt x="549075" y="142517"/>
                  </a:lnTo>
                  <a:lnTo>
                    <a:pt x="507341" y="78697"/>
                  </a:lnTo>
                  <a:lnTo>
                    <a:pt x="473473" y="52281"/>
                  </a:lnTo>
                  <a:lnTo>
                    <a:pt x="432425" y="30485"/>
                  </a:lnTo>
                  <a:lnTo>
                    <a:pt x="385312" y="14027"/>
                  </a:lnTo>
                  <a:lnTo>
                    <a:pt x="333250" y="3626"/>
                  </a:lnTo>
                  <a:lnTo>
                    <a:pt x="277355" y="0"/>
                  </a:lnTo>
                  <a:lnTo>
                    <a:pt x="221459" y="3626"/>
                  </a:lnTo>
                  <a:lnTo>
                    <a:pt x="169397" y="14027"/>
                  </a:lnTo>
                  <a:lnTo>
                    <a:pt x="122285" y="30485"/>
                  </a:lnTo>
                  <a:lnTo>
                    <a:pt x="81237" y="52281"/>
                  </a:lnTo>
                  <a:lnTo>
                    <a:pt x="47369" y="78697"/>
                  </a:lnTo>
                  <a:lnTo>
                    <a:pt x="21796" y="109015"/>
                  </a:lnTo>
                  <a:lnTo>
                    <a:pt x="0" y="178485"/>
                  </a:lnTo>
                  <a:lnTo>
                    <a:pt x="3926" y="208584"/>
                  </a:lnTo>
                  <a:lnTo>
                    <a:pt x="15276" y="237055"/>
                  </a:lnTo>
                  <a:lnTo>
                    <a:pt x="33405" y="263482"/>
                  </a:lnTo>
                  <a:lnTo>
                    <a:pt x="57670" y="287451"/>
                  </a:lnTo>
                  <a:lnTo>
                    <a:pt x="56315" y="307266"/>
                  </a:lnTo>
                  <a:lnTo>
                    <a:pt x="37869" y="337956"/>
                  </a:lnTo>
                  <a:lnTo>
                    <a:pt x="16449" y="366165"/>
                  </a:lnTo>
                  <a:lnTo>
                    <a:pt x="6172" y="378536"/>
                  </a:lnTo>
                  <a:lnTo>
                    <a:pt x="62909" y="381579"/>
                  </a:lnTo>
                  <a:lnTo>
                    <a:pt x="97645" y="379974"/>
                  </a:lnTo>
                  <a:lnTo>
                    <a:pt x="124620" y="371363"/>
                  </a:lnTo>
                  <a:lnTo>
                    <a:pt x="158076" y="353390"/>
                  </a:lnTo>
                  <a:lnTo>
                    <a:pt x="182739" y="348084"/>
                  </a:lnTo>
                  <a:lnTo>
                    <a:pt x="215334" y="349972"/>
                  </a:lnTo>
                  <a:lnTo>
                    <a:pt x="249120" y="354467"/>
                  </a:lnTo>
                  <a:lnTo>
                    <a:pt x="277355" y="356984"/>
                  </a:lnTo>
                  <a:close/>
                </a:path>
              </a:pathLst>
            </a:custGeom>
            <a:ln w="19608">
              <a:solidFill>
                <a:srgbClr val="5E1B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733903" y="789913"/>
              <a:ext cx="240665" cy="52069"/>
            </a:xfrm>
            <a:custGeom>
              <a:avLst/>
              <a:gdLst/>
              <a:ahLst/>
              <a:cxnLst/>
              <a:rect l="l" t="t" r="r" b="b"/>
              <a:pathLst>
                <a:path w="240665" h="52069">
                  <a:moveTo>
                    <a:pt x="25996" y="0"/>
                  </a:moveTo>
                  <a:lnTo>
                    <a:pt x="15746" y="1999"/>
                  </a:lnTo>
                  <a:lnTo>
                    <a:pt x="7497" y="7497"/>
                  </a:lnTo>
                  <a:lnTo>
                    <a:pt x="1999" y="15746"/>
                  </a:lnTo>
                  <a:lnTo>
                    <a:pt x="0" y="25996"/>
                  </a:lnTo>
                  <a:lnTo>
                    <a:pt x="1999" y="36247"/>
                  </a:lnTo>
                  <a:lnTo>
                    <a:pt x="7497" y="44496"/>
                  </a:lnTo>
                  <a:lnTo>
                    <a:pt x="15746" y="49994"/>
                  </a:lnTo>
                  <a:lnTo>
                    <a:pt x="25996" y="51993"/>
                  </a:lnTo>
                  <a:lnTo>
                    <a:pt x="36241" y="49994"/>
                  </a:lnTo>
                  <a:lnTo>
                    <a:pt x="44491" y="44496"/>
                  </a:lnTo>
                  <a:lnTo>
                    <a:pt x="49992" y="36247"/>
                  </a:lnTo>
                  <a:lnTo>
                    <a:pt x="51993" y="25996"/>
                  </a:lnTo>
                  <a:lnTo>
                    <a:pt x="49992" y="15746"/>
                  </a:lnTo>
                  <a:lnTo>
                    <a:pt x="44491" y="7497"/>
                  </a:lnTo>
                  <a:lnTo>
                    <a:pt x="36241" y="1999"/>
                  </a:lnTo>
                  <a:lnTo>
                    <a:pt x="25996" y="0"/>
                  </a:lnTo>
                  <a:close/>
                </a:path>
                <a:path w="240665" h="52069">
                  <a:moveTo>
                    <a:pt x="120053" y="0"/>
                  </a:moveTo>
                  <a:lnTo>
                    <a:pt x="109802" y="1999"/>
                  </a:lnTo>
                  <a:lnTo>
                    <a:pt x="101553" y="7497"/>
                  </a:lnTo>
                  <a:lnTo>
                    <a:pt x="96055" y="15746"/>
                  </a:lnTo>
                  <a:lnTo>
                    <a:pt x="94056" y="25996"/>
                  </a:lnTo>
                  <a:lnTo>
                    <a:pt x="96055" y="36247"/>
                  </a:lnTo>
                  <a:lnTo>
                    <a:pt x="101553" y="44496"/>
                  </a:lnTo>
                  <a:lnTo>
                    <a:pt x="109802" y="49994"/>
                  </a:lnTo>
                  <a:lnTo>
                    <a:pt x="120053" y="51993"/>
                  </a:lnTo>
                  <a:lnTo>
                    <a:pt x="130298" y="49994"/>
                  </a:lnTo>
                  <a:lnTo>
                    <a:pt x="138547" y="44496"/>
                  </a:lnTo>
                  <a:lnTo>
                    <a:pt x="144048" y="36247"/>
                  </a:lnTo>
                  <a:lnTo>
                    <a:pt x="146050" y="25996"/>
                  </a:lnTo>
                  <a:lnTo>
                    <a:pt x="144048" y="15746"/>
                  </a:lnTo>
                  <a:lnTo>
                    <a:pt x="138547" y="7497"/>
                  </a:lnTo>
                  <a:lnTo>
                    <a:pt x="130298" y="1999"/>
                  </a:lnTo>
                  <a:lnTo>
                    <a:pt x="120053" y="0"/>
                  </a:lnTo>
                  <a:close/>
                </a:path>
                <a:path w="240665" h="52069">
                  <a:moveTo>
                    <a:pt x="214109" y="0"/>
                  </a:moveTo>
                  <a:lnTo>
                    <a:pt x="203859" y="1999"/>
                  </a:lnTo>
                  <a:lnTo>
                    <a:pt x="195610" y="7497"/>
                  </a:lnTo>
                  <a:lnTo>
                    <a:pt x="190111" y="15746"/>
                  </a:lnTo>
                  <a:lnTo>
                    <a:pt x="188112" y="25996"/>
                  </a:lnTo>
                  <a:lnTo>
                    <a:pt x="190111" y="36247"/>
                  </a:lnTo>
                  <a:lnTo>
                    <a:pt x="195610" y="44496"/>
                  </a:lnTo>
                  <a:lnTo>
                    <a:pt x="203859" y="49994"/>
                  </a:lnTo>
                  <a:lnTo>
                    <a:pt x="214109" y="51993"/>
                  </a:lnTo>
                  <a:lnTo>
                    <a:pt x="224354" y="49994"/>
                  </a:lnTo>
                  <a:lnTo>
                    <a:pt x="232603" y="44496"/>
                  </a:lnTo>
                  <a:lnTo>
                    <a:pt x="238105" y="36247"/>
                  </a:lnTo>
                  <a:lnTo>
                    <a:pt x="240106" y="25996"/>
                  </a:lnTo>
                  <a:lnTo>
                    <a:pt x="238105" y="15746"/>
                  </a:lnTo>
                  <a:lnTo>
                    <a:pt x="232603" y="7497"/>
                  </a:lnTo>
                  <a:lnTo>
                    <a:pt x="224354" y="1999"/>
                  </a:lnTo>
                  <a:lnTo>
                    <a:pt x="214109" y="0"/>
                  </a:lnTo>
                  <a:close/>
                </a:path>
              </a:pathLst>
            </a:custGeom>
            <a:solidFill>
              <a:srgbClr val="5E1B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568911" y="544399"/>
              <a:ext cx="113715" cy="195237"/>
            </a:xfrm>
            <a:prstGeom prst="rect">
              <a:avLst/>
            </a:prstGeom>
          </p:spPr>
        </p:pic>
      </p:grp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xfrm>
            <a:off x="9220450" y="6992881"/>
            <a:ext cx="948228" cy="23403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</a:t>
            </a:r>
            <a:r>
              <a:rPr spc="35" dirty="0">
                <a:latin typeface="Futura" panose="020B0602020204020303" pitchFamily="34" charset="-79"/>
                <a:cs typeface="Futura" panose="020B0602020204020303" pitchFamily="34" charset="-79"/>
              </a:rPr>
              <a:t>Pol</a:t>
            </a:r>
            <a:r>
              <a:rPr spc="35" dirty="0">
                <a:solidFill>
                  <a:srgbClr val="BEA4C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BAs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527300" y="7006249"/>
            <a:ext cx="257810" cy="2584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02</a:t>
            </a:r>
            <a:endParaRPr sz="1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/>
          <p:nvPr/>
        </p:nvSpPr>
        <p:spPr>
          <a:xfrm>
            <a:off x="0" y="540000"/>
            <a:ext cx="2647950" cy="346075"/>
          </a:xfrm>
          <a:custGeom>
            <a:avLst/>
            <a:gdLst/>
            <a:ahLst/>
            <a:cxnLst/>
            <a:rect l="l" t="t" r="r" b="b"/>
            <a:pathLst>
              <a:path w="2647950" h="346075">
                <a:moveTo>
                  <a:pt x="2476085" y="0"/>
                </a:moveTo>
                <a:lnTo>
                  <a:pt x="0" y="0"/>
                </a:lnTo>
                <a:lnTo>
                  <a:pt x="0" y="346024"/>
                </a:lnTo>
                <a:lnTo>
                  <a:pt x="2476085" y="346024"/>
                </a:lnTo>
                <a:lnTo>
                  <a:pt x="2521671" y="339843"/>
                </a:lnTo>
                <a:lnTo>
                  <a:pt x="2562633" y="322400"/>
                </a:lnTo>
                <a:lnTo>
                  <a:pt x="2597337" y="295346"/>
                </a:lnTo>
                <a:lnTo>
                  <a:pt x="2624150" y="260330"/>
                </a:lnTo>
                <a:lnTo>
                  <a:pt x="2641436" y="219002"/>
                </a:lnTo>
                <a:lnTo>
                  <a:pt x="2647561" y="173012"/>
                </a:lnTo>
                <a:lnTo>
                  <a:pt x="2641436" y="127022"/>
                </a:lnTo>
                <a:lnTo>
                  <a:pt x="2624150" y="85693"/>
                </a:lnTo>
                <a:lnTo>
                  <a:pt x="2597337" y="50677"/>
                </a:lnTo>
                <a:lnTo>
                  <a:pt x="2562633" y="23623"/>
                </a:lnTo>
                <a:lnTo>
                  <a:pt x="2521671" y="6180"/>
                </a:lnTo>
                <a:lnTo>
                  <a:pt x="2476085" y="0"/>
                </a:lnTo>
                <a:close/>
              </a:path>
            </a:pathLst>
          </a:custGeom>
          <a:solidFill>
            <a:srgbClr val="EFE8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527300" y="578025"/>
            <a:ext cx="2120650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Option</a:t>
            </a:r>
            <a:r>
              <a:rPr sz="15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15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Erarbeitung</a:t>
            </a:r>
            <a:r>
              <a:rPr sz="15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1500" spc="-5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2</a:t>
            </a:r>
            <a:endParaRPr sz="1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25470" y="1384660"/>
            <a:ext cx="9926629" cy="778471"/>
          </a:xfrm>
          <a:prstGeom prst="rect">
            <a:avLst/>
          </a:prstGeom>
        </p:spPr>
        <p:txBody>
          <a:bodyPr vert="horz" wrap="square" lIns="0" tIns="85142" rIns="0" bIns="0" rtlCol="0">
            <a:spAutoFit/>
          </a:bodyPr>
          <a:lstStyle/>
          <a:p>
            <a:pPr marL="12700">
              <a:lnSpc>
                <a:spcPts val="2350"/>
              </a:lnSpc>
              <a:spcBef>
                <a:spcPts val="100"/>
              </a:spcBef>
            </a:pPr>
            <a:r>
              <a:rPr sz="2000" b="0" spc="-10" dirty="0">
                <a:latin typeface="Futura" panose="020B0602020204020303" pitchFamily="34" charset="-79"/>
                <a:cs typeface="Futura" panose="020B0602020204020303" pitchFamily="34" charset="-79"/>
              </a:rPr>
              <a:t>Schaubild:</a:t>
            </a:r>
            <a:endParaRPr sz="20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  <a:p>
            <a:pPr marL="12700">
              <a:lnSpc>
                <a:spcPts val="2950"/>
              </a:lnSpc>
            </a:pP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Ebenen,</a:t>
            </a:r>
            <a:r>
              <a:rPr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auf</a:t>
            </a:r>
            <a:r>
              <a:rPr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denen</a:t>
            </a:r>
            <a:r>
              <a:rPr spc="-4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Ursachen</a:t>
            </a:r>
            <a:r>
              <a:rPr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betrachtet</a:t>
            </a:r>
            <a:r>
              <a:rPr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werden</a:t>
            </a:r>
            <a:r>
              <a:rPr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können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2994" y="2927802"/>
            <a:ext cx="3501009" cy="2788272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84937" y="6016397"/>
            <a:ext cx="1938413" cy="170662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xfrm>
            <a:off x="4514269" y="2710313"/>
            <a:ext cx="5937829" cy="3890512"/>
          </a:xfrm>
          <a:prstGeom prst="rect">
            <a:avLst/>
          </a:prstGeom>
        </p:spPr>
        <p:txBody>
          <a:bodyPr vert="horz" wrap="square" lIns="0" tIns="277582" rIns="0" bIns="0" rtlCol="0">
            <a:spAutoFit/>
          </a:bodyPr>
          <a:lstStyle/>
          <a:p>
            <a:pPr marL="253365">
              <a:lnSpc>
                <a:spcPct val="100000"/>
              </a:lnSpc>
              <a:spcBef>
                <a:spcPts val="300"/>
              </a:spcBef>
            </a:pPr>
            <a:r>
              <a:rPr sz="1950" dirty="0">
                <a:latin typeface="Futura Book" panose="020B0602020204020303" pitchFamily="34" charset="-79"/>
                <a:cs typeface="Futura Book" panose="020B0602020204020303" pitchFamily="34" charset="-79"/>
              </a:rPr>
              <a:t>Individuum:</a:t>
            </a:r>
            <a:r>
              <a:rPr sz="1950" spc="-60" dirty="0"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sz="1950" b="0" dirty="0">
                <a:latin typeface="Futura Book" panose="020B0602020204020303" pitchFamily="34" charset="-79"/>
                <a:cs typeface="Futura Book" panose="020B0602020204020303" pitchFamily="34" charset="-79"/>
              </a:rPr>
              <a:t>ein</a:t>
            </a:r>
            <a:r>
              <a:rPr sz="1950" b="0" spc="-60" dirty="0"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sz="1950" b="0" dirty="0">
                <a:latin typeface="Futura Book" panose="020B0602020204020303" pitchFamily="34" charset="-79"/>
                <a:cs typeface="Futura Book" panose="020B0602020204020303" pitchFamily="34" charset="-79"/>
              </a:rPr>
              <a:t>einzelner</a:t>
            </a:r>
            <a:r>
              <a:rPr sz="1950" b="0" spc="-60" dirty="0"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sz="1950" b="0" spc="-10" dirty="0">
                <a:latin typeface="Futura Book" panose="020B0602020204020303" pitchFamily="34" charset="-79"/>
                <a:cs typeface="Futura Book" panose="020B0602020204020303" pitchFamily="34" charset="-79"/>
              </a:rPr>
              <a:t>Mensch</a:t>
            </a:r>
          </a:p>
          <a:p>
            <a:pPr marL="12065" marR="30480" indent="241300">
              <a:lnSpc>
                <a:spcPct val="108300"/>
              </a:lnSpc>
            </a:pPr>
            <a:r>
              <a:rPr sz="1950" dirty="0">
                <a:latin typeface="Futura Book" panose="020B0602020204020303" pitchFamily="34" charset="-79"/>
                <a:cs typeface="Futura Book" panose="020B0602020204020303" pitchFamily="34" charset="-79"/>
              </a:rPr>
              <a:t>Unmittelbares</a:t>
            </a:r>
            <a:r>
              <a:rPr sz="1950" spc="-55" dirty="0"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sz="1950" spc="-10" dirty="0">
                <a:latin typeface="Futura Book" panose="020B0602020204020303" pitchFamily="34" charset="-79"/>
                <a:cs typeface="Futura Book" panose="020B0602020204020303" pitchFamily="34" charset="-79"/>
              </a:rPr>
              <a:t>soziales</a:t>
            </a:r>
            <a:r>
              <a:rPr sz="1950" spc="-55" dirty="0"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sz="1950" dirty="0">
                <a:latin typeface="Futura Book" panose="020B0602020204020303" pitchFamily="34" charset="-79"/>
                <a:cs typeface="Futura Book" panose="020B0602020204020303" pitchFamily="34" charset="-79"/>
              </a:rPr>
              <a:t>Umfeld:</a:t>
            </a:r>
            <a:r>
              <a:rPr sz="1950" spc="-55" dirty="0"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sz="1950" b="0" dirty="0">
                <a:latin typeface="Futura Book" panose="020B0602020204020303" pitchFamily="34" charset="-79"/>
                <a:cs typeface="Futura Book" panose="020B0602020204020303" pitchFamily="34" charset="-79"/>
              </a:rPr>
              <a:t>u.a.</a:t>
            </a:r>
            <a:r>
              <a:rPr sz="1950" b="0" spc="-50" dirty="0"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sz="1950" b="0" spc="-10" dirty="0">
                <a:latin typeface="Futura Book" panose="020B0602020204020303" pitchFamily="34" charset="-79"/>
                <a:cs typeface="Futura Book" panose="020B0602020204020303" pitchFamily="34" charset="-79"/>
              </a:rPr>
              <a:t>Familie, </a:t>
            </a:r>
            <a:r>
              <a:rPr sz="1950" b="0" spc="-20" dirty="0">
                <a:latin typeface="Futura Book" panose="020B0602020204020303" pitchFamily="34" charset="-79"/>
                <a:cs typeface="Futura Book" panose="020B0602020204020303" pitchFamily="34" charset="-79"/>
              </a:rPr>
              <a:t>Freund*innen,</a:t>
            </a:r>
            <a:r>
              <a:rPr sz="1950" b="0" spc="-35" dirty="0"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sz="1950" b="0" spc="-10" dirty="0">
                <a:latin typeface="Futura Book" panose="020B0602020204020303" pitchFamily="34" charset="-79"/>
                <a:cs typeface="Futura Book" panose="020B0602020204020303" pitchFamily="34" charset="-79"/>
              </a:rPr>
              <a:t>Mitschüler*innen,</a:t>
            </a:r>
            <a:r>
              <a:rPr sz="1950" b="0" spc="-35" dirty="0"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sz="1950" b="0" dirty="0">
                <a:latin typeface="Futura Book" panose="020B0602020204020303" pitchFamily="34" charset="-79"/>
                <a:cs typeface="Futura Book" panose="020B0602020204020303" pitchFamily="34" charset="-79"/>
              </a:rPr>
              <a:t>Nachbarschaft</a:t>
            </a:r>
            <a:r>
              <a:rPr sz="1950" b="0" spc="-35" dirty="0"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sz="1950" b="0" spc="-20" dirty="0">
                <a:latin typeface="Futura Book" panose="020B0602020204020303" pitchFamily="34" charset="-79"/>
                <a:cs typeface="Futura Book" panose="020B0602020204020303" pitchFamily="34" charset="-79"/>
              </a:rPr>
              <a:t>usw. </a:t>
            </a:r>
            <a:r>
              <a:rPr sz="1950" b="0" dirty="0">
                <a:latin typeface="Futura Book" panose="020B0602020204020303" pitchFamily="34" charset="-79"/>
                <a:cs typeface="Futura Book" panose="020B0602020204020303" pitchFamily="34" charset="-79"/>
              </a:rPr>
              <a:t>Einfluss</a:t>
            </a:r>
            <a:r>
              <a:rPr sz="1950" b="0" spc="-50" dirty="0"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sz="1950" b="0" dirty="0">
                <a:latin typeface="Futura Book" panose="020B0602020204020303" pitchFamily="34" charset="-79"/>
                <a:cs typeface="Futura Book" panose="020B0602020204020303" pitchFamily="34" charset="-79"/>
              </a:rPr>
              <a:t>einzelner</a:t>
            </a:r>
            <a:r>
              <a:rPr sz="1950" b="0" spc="-50" dirty="0"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sz="1950" b="0" dirty="0">
                <a:latin typeface="Futura Book" panose="020B0602020204020303" pitchFamily="34" charset="-79"/>
                <a:cs typeface="Futura Book" panose="020B0602020204020303" pitchFamily="34" charset="-79"/>
              </a:rPr>
              <a:t>Individuen</a:t>
            </a:r>
            <a:r>
              <a:rPr sz="1950" b="0" spc="-50" dirty="0"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sz="1950" b="0" dirty="0">
                <a:latin typeface="Futura Book" panose="020B0602020204020303" pitchFamily="34" charset="-79"/>
                <a:cs typeface="Futura Book" panose="020B0602020204020303" pitchFamily="34" charset="-79"/>
              </a:rPr>
              <a:t>und</a:t>
            </a:r>
            <a:r>
              <a:rPr sz="1950" b="0" spc="-50" dirty="0"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sz="1950" b="0" dirty="0">
                <a:latin typeface="Futura Book" panose="020B0602020204020303" pitchFamily="34" charset="-79"/>
                <a:cs typeface="Futura Book" panose="020B0602020204020303" pitchFamily="34" charset="-79"/>
              </a:rPr>
              <a:t>Gruppen</a:t>
            </a:r>
            <a:r>
              <a:rPr sz="1950" b="0" spc="-50" dirty="0"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sz="1950" b="0" dirty="0">
                <a:latin typeface="Futura Book" panose="020B0602020204020303" pitchFamily="34" charset="-79"/>
                <a:cs typeface="Futura Book" panose="020B0602020204020303" pitchFamily="34" charset="-79"/>
              </a:rPr>
              <a:t>mit</a:t>
            </a:r>
            <a:r>
              <a:rPr sz="1950" b="0" spc="-50" dirty="0"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sz="1950" b="0" spc="-10" dirty="0">
                <a:latin typeface="Futura Book" panose="020B0602020204020303" pitchFamily="34" charset="-79"/>
                <a:cs typeface="Futura Book" panose="020B0602020204020303" pitchFamily="34" charset="-79"/>
              </a:rPr>
              <a:t>direktem </a:t>
            </a:r>
            <a:r>
              <a:rPr sz="1950" b="0" dirty="0">
                <a:latin typeface="Futura Book" panose="020B0602020204020303" pitchFamily="34" charset="-79"/>
                <a:cs typeface="Futura Book" panose="020B0602020204020303" pitchFamily="34" charset="-79"/>
              </a:rPr>
              <a:t>Kontakt</a:t>
            </a:r>
            <a:r>
              <a:rPr sz="1950" b="0" spc="-85" dirty="0"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sz="1950" b="0" spc="-50" dirty="0">
                <a:latin typeface="Futura Book" panose="020B0602020204020303" pitchFamily="34" charset="-79"/>
                <a:cs typeface="Futura Book" panose="020B0602020204020303" pitchFamily="34" charset="-79"/>
              </a:rPr>
              <a:t>…</a:t>
            </a:r>
          </a:p>
          <a:p>
            <a:pPr marL="12065" marR="169545" indent="241300">
              <a:lnSpc>
                <a:spcPct val="108300"/>
              </a:lnSpc>
            </a:pPr>
            <a:r>
              <a:rPr sz="1950" dirty="0">
                <a:latin typeface="Futura Book" panose="020B0602020204020303" pitchFamily="34" charset="-79"/>
                <a:cs typeface="Futura Book" panose="020B0602020204020303" pitchFamily="34" charset="-79"/>
              </a:rPr>
              <a:t>Soziale</a:t>
            </a:r>
            <a:r>
              <a:rPr sz="1950" spc="-60" dirty="0"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sz="1950" dirty="0">
                <a:latin typeface="Futura Book" panose="020B0602020204020303" pitchFamily="34" charset="-79"/>
                <a:cs typeface="Futura Book" panose="020B0602020204020303" pitchFamily="34" charset="-79"/>
              </a:rPr>
              <a:t>Gruppen</a:t>
            </a:r>
            <a:r>
              <a:rPr sz="1950" spc="-60" dirty="0"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sz="1950" dirty="0">
                <a:latin typeface="Futura Book" panose="020B0602020204020303" pitchFamily="34" charset="-79"/>
                <a:cs typeface="Futura Book" panose="020B0602020204020303" pitchFamily="34" charset="-79"/>
              </a:rPr>
              <a:t>&amp;</a:t>
            </a:r>
            <a:r>
              <a:rPr sz="1950" spc="-60" dirty="0"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sz="1950" dirty="0">
                <a:latin typeface="Futura Book" panose="020B0602020204020303" pitchFamily="34" charset="-79"/>
                <a:cs typeface="Futura Book" panose="020B0602020204020303" pitchFamily="34" charset="-79"/>
              </a:rPr>
              <a:t>Institutionen:</a:t>
            </a:r>
            <a:r>
              <a:rPr sz="1950" spc="-60" dirty="0"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sz="1950" b="0" dirty="0">
                <a:latin typeface="Futura Book" panose="020B0602020204020303" pitchFamily="34" charset="-79"/>
                <a:cs typeface="Futura Book" panose="020B0602020204020303" pitchFamily="34" charset="-79"/>
              </a:rPr>
              <a:t>u.a.</a:t>
            </a:r>
            <a:r>
              <a:rPr sz="1950" b="0" spc="-60" dirty="0"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sz="1950" b="0" spc="-10" dirty="0">
                <a:latin typeface="Futura Book" panose="020B0602020204020303" pitchFamily="34" charset="-79"/>
                <a:cs typeface="Futura Book" panose="020B0602020204020303" pitchFamily="34" charset="-79"/>
              </a:rPr>
              <a:t>politische </a:t>
            </a:r>
            <a:r>
              <a:rPr sz="1950" b="0" dirty="0">
                <a:latin typeface="Futura Book" panose="020B0602020204020303" pitchFamily="34" charset="-79"/>
                <a:cs typeface="Futura Book" panose="020B0602020204020303" pitchFamily="34" charset="-79"/>
              </a:rPr>
              <a:t>Gruppen,</a:t>
            </a:r>
            <a:r>
              <a:rPr sz="1950" b="0" spc="-65" dirty="0"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sz="1950" b="0" dirty="0">
                <a:latin typeface="Futura Book" panose="020B0602020204020303" pitchFamily="34" charset="-79"/>
                <a:cs typeface="Futura Book" panose="020B0602020204020303" pitchFamily="34" charset="-79"/>
              </a:rPr>
              <a:t>Subkulturen,</a:t>
            </a:r>
            <a:r>
              <a:rPr sz="1950" b="0" spc="-60" dirty="0"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sz="1950" b="0" spc="-10" dirty="0">
                <a:latin typeface="Futura Book" panose="020B0602020204020303" pitchFamily="34" charset="-79"/>
                <a:cs typeface="Futura Book" panose="020B0602020204020303" pitchFamily="34" charset="-79"/>
              </a:rPr>
              <a:t>soziale</a:t>
            </a:r>
            <a:r>
              <a:rPr sz="1950" b="0" spc="-65" dirty="0"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sz="1950" b="0" dirty="0">
                <a:latin typeface="Futura Book" panose="020B0602020204020303" pitchFamily="34" charset="-79"/>
                <a:cs typeface="Futura Book" panose="020B0602020204020303" pitchFamily="34" charset="-79"/>
              </a:rPr>
              <a:t>Netzwerke,</a:t>
            </a:r>
            <a:r>
              <a:rPr sz="1950" b="0" spc="-60" dirty="0"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sz="1950" b="0" spc="-10" dirty="0">
                <a:latin typeface="Futura Book" panose="020B0602020204020303" pitchFamily="34" charset="-79"/>
                <a:cs typeface="Futura Book" panose="020B0602020204020303" pitchFamily="34" charset="-79"/>
              </a:rPr>
              <a:t>Schulen, </a:t>
            </a:r>
            <a:r>
              <a:rPr sz="1950" b="0" dirty="0">
                <a:latin typeface="Futura Book" panose="020B0602020204020303" pitchFamily="34" charset="-79"/>
                <a:cs typeface="Futura Book" panose="020B0602020204020303" pitchFamily="34" charset="-79"/>
              </a:rPr>
              <a:t>Behörden,</a:t>
            </a:r>
            <a:r>
              <a:rPr sz="1950" b="0" spc="-60" dirty="0"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sz="1950" b="0" dirty="0">
                <a:latin typeface="Futura Book" panose="020B0602020204020303" pitchFamily="34" charset="-79"/>
                <a:cs typeface="Futura Book" panose="020B0602020204020303" pitchFamily="34" charset="-79"/>
              </a:rPr>
              <a:t>Presse</a:t>
            </a:r>
            <a:r>
              <a:rPr sz="1950" b="0" spc="-60" dirty="0"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sz="1950" b="0" spc="-50" dirty="0">
                <a:latin typeface="Futura Book" panose="020B0602020204020303" pitchFamily="34" charset="-79"/>
                <a:cs typeface="Futura Book" panose="020B0602020204020303" pitchFamily="34" charset="-79"/>
              </a:rPr>
              <a:t>…</a:t>
            </a:r>
          </a:p>
          <a:p>
            <a:pPr marL="12065" marR="5080" indent="241300">
              <a:lnSpc>
                <a:spcPct val="108300"/>
              </a:lnSpc>
            </a:pPr>
            <a:r>
              <a:rPr sz="1950" dirty="0">
                <a:latin typeface="Futura Book" panose="020B0602020204020303" pitchFamily="34" charset="-79"/>
                <a:cs typeface="Futura Book" panose="020B0602020204020303" pitchFamily="34" charset="-79"/>
              </a:rPr>
              <a:t>Gesellschaft,</a:t>
            </a:r>
            <a:r>
              <a:rPr sz="1950" spc="-40" dirty="0"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sz="1950" dirty="0">
                <a:latin typeface="Futura Book" panose="020B0602020204020303" pitchFamily="34" charset="-79"/>
                <a:cs typeface="Futura Book" panose="020B0602020204020303" pitchFamily="34" charset="-79"/>
              </a:rPr>
              <a:t>Staat,</a:t>
            </a:r>
            <a:r>
              <a:rPr sz="1950" spc="-35" dirty="0"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sz="1950" dirty="0">
                <a:latin typeface="Futura Book" panose="020B0602020204020303" pitchFamily="34" charset="-79"/>
                <a:cs typeface="Futura Book" panose="020B0602020204020303" pitchFamily="34" charset="-79"/>
              </a:rPr>
              <a:t>Kultur:</a:t>
            </a:r>
            <a:r>
              <a:rPr sz="1950" spc="-35" dirty="0"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sz="1950" b="0" dirty="0">
                <a:latin typeface="Futura Book" panose="020B0602020204020303" pitchFamily="34" charset="-79"/>
                <a:cs typeface="Futura Book" panose="020B0602020204020303" pitchFamily="34" charset="-79"/>
              </a:rPr>
              <a:t>Gesellschaft</a:t>
            </a:r>
            <a:r>
              <a:rPr sz="1950" b="0" spc="-40" dirty="0"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sz="1950" b="0" spc="-25" dirty="0">
                <a:latin typeface="Futura Book" panose="020B0602020204020303" pitchFamily="34" charset="-79"/>
                <a:cs typeface="Futura Book" panose="020B0602020204020303" pitchFamily="34" charset="-79"/>
              </a:rPr>
              <a:t>als </a:t>
            </a:r>
            <a:r>
              <a:rPr sz="1950" b="0" dirty="0">
                <a:latin typeface="Futura Book" panose="020B0602020204020303" pitchFamily="34" charset="-79"/>
                <a:cs typeface="Futura Book" panose="020B0602020204020303" pitchFamily="34" charset="-79"/>
              </a:rPr>
              <a:t>Ganzes,</a:t>
            </a:r>
            <a:r>
              <a:rPr sz="1950" b="0" spc="-70" dirty="0"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sz="1950" b="0" dirty="0">
                <a:latin typeface="Futura Book" panose="020B0602020204020303" pitchFamily="34" charset="-79"/>
                <a:cs typeface="Futura Book" panose="020B0602020204020303" pitchFamily="34" charset="-79"/>
              </a:rPr>
              <a:t>dominante</a:t>
            </a:r>
            <a:r>
              <a:rPr sz="1950" b="0" spc="-70" dirty="0"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sz="1950" b="0" dirty="0">
                <a:latin typeface="Futura Book" panose="020B0602020204020303" pitchFamily="34" charset="-79"/>
                <a:cs typeface="Futura Book" panose="020B0602020204020303" pitchFamily="34" charset="-79"/>
              </a:rPr>
              <a:t>Diskurse,</a:t>
            </a:r>
            <a:r>
              <a:rPr sz="1950" b="0" spc="-70" dirty="0"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sz="1950" b="0" dirty="0">
                <a:latin typeface="Futura Book" panose="020B0602020204020303" pitchFamily="34" charset="-79"/>
                <a:cs typeface="Futura Book" panose="020B0602020204020303" pitchFamily="34" charset="-79"/>
              </a:rPr>
              <a:t>kulturelle</a:t>
            </a:r>
            <a:r>
              <a:rPr sz="1950" b="0" spc="-70" dirty="0"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sz="1950" b="0" spc="-10" dirty="0">
                <a:latin typeface="Futura Book" panose="020B0602020204020303" pitchFamily="34" charset="-79"/>
                <a:cs typeface="Futura Book" panose="020B0602020204020303" pitchFamily="34" charset="-79"/>
              </a:rPr>
              <a:t>Tradierungen</a:t>
            </a:r>
            <a:r>
              <a:rPr sz="1950" b="0" spc="-70" dirty="0"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sz="1950" b="0" spc="-50" dirty="0">
                <a:latin typeface="Futura Book" panose="020B0602020204020303" pitchFamily="34" charset="-79"/>
                <a:cs typeface="Futura Book" panose="020B0602020204020303" pitchFamily="34" charset="-79"/>
              </a:rPr>
              <a:t>…</a:t>
            </a:r>
          </a:p>
        </p:txBody>
      </p:sp>
      <p:sp>
        <p:nvSpPr>
          <p:cNvPr id="7" name="object 7"/>
          <p:cNvSpPr/>
          <p:nvPr/>
        </p:nvSpPr>
        <p:spPr>
          <a:xfrm>
            <a:off x="4526967" y="3065809"/>
            <a:ext cx="131445" cy="139700"/>
          </a:xfrm>
          <a:custGeom>
            <a:avLst/>
            <a:gdLst/>
            <a:ahLst/>
            <a:cxnLst/>
            <a:rect l="l" t="t" r="r" b="b"/>
            <a:pathLst>
              <a:path w="131445" h="139700">
                <a:moveTo>
                  <a:pt x="0" y="0"/>
                </a:moveTo>
                <a:lnTo>
                  <a:pt x="0" y="139090"/>
                </a:lnTo>
                <a:lnTo>
                  <a:pt x="131368" y="69545"/>
                </a:lnTo>
                <a:lnTo>
                  <a:pt x="0" y="0"/>
                </a:lnTo>
                <a:close/>
              </a:path>
            </a:pathLst>
          </a:custGeom>
          <a:solidFill>
            <a:srgbClr val="5E1B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526967" y="3385628"/>
            <a:ext cx="131445" cy="139700"/>
          </a:xfrm>
          <a:custGeom>
            <a:avLst/>
            <a:gdLst/>
            <a:ahLst/>
            <a:cxnLst/>
            <a:rect l="l" t="t" r="r" b="b"/>
            <a:pathLst>
              <a:path w="131445" h="139700">
                <a:moveTo>
                  <a:pt x="0" y="0"/>
                </a:moveTo>
                <a:lnTo>
                  <a:pt x="0" y="139090"/>
                </a:lnTo>
                <a:lnTo>
                  <a:pt x="131368" y="69545"/>
                </a:lnTo>
                <a:lnTo>
                  <a:pt x="0" y="0"/>
                </a:lnTo>
                <a:close/>
              </a:path>
            </a:pathLst>
          </a:custGeom>
          <a:solidFill>
            <a:srgbClr val="5E1B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526967" y="4660861"/>
            <a:ext cx="131445" cy="139700"/>
          </a:xfrm>
          <a:custGeom>
            <a:avLst/>
            <a:gdLst/>
            <a:ahLst/>
            <a:cxnLst/>
            <a:rect l="l" t="t" r="r" b="b"/>
            <a:pathLst>
              <a:path w="131445" h="139700">
                <a:moveTo>
                  <a:pt x="0" y="0"/>
                </a:moveTo>
                <a:lnTo>
                  <a:pt x="0" y="139090"/>
                </a:lnTo>
                <a:lnTo>
                  <a:pt x="131368" y="69545"/>
                </a:lnTo>
                <a:lnTo>
                  <a:pt x="0" y="0"/>
                </a:lnTo>
                <a:close/>
              </a:path>
            </a:pathLst>
          </a:custGeom>
          <a:solidFill>
            <a:srgbClr val="5E1B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526967" y="5614546"/>
            <a:ext cx="131445" cy="139700"/>
          </a:xfrm>
          <a:custGeom>
            <a:avLst/>
            <a:gdLst/>
            <a:ahLst/>
            <a:cxnLst/>
            <a:rect l="l" t="t" r="r" b="b"/>
            <a:pathLst>
              <a:path w="131445" h="139700">
                <a:moveTo>
                  <a:pt x="0" y="0"/>
                </a:moveTo>
                <a:lnTo>
                  <a:pt x="0" y="139090"/>
                </a:lnTo>
                <a:lnTo>
                  <a:pt x="131368" y="69545"/>
                </a:lnTo>
                <a:lnTo>
                  <a:pt x="0" y="0"/>
                </a:lnTo>
                <a:close/>
              </a:path>
            </a:pathLst>
          </a:custGeom>
          <a:solidFill>
            <a:srgbClr val="5E1B7A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9345934" y="450557"/>
            <a:ext cx="844550" cy="593725"/>
            <a:chOff x="9345934" y="450557"/>
            <a:chExt cx="844550" cy="593725"/>
          </a:xfrm>
        </p:grpSpPr>
        <p:sp>
          <p:nvSpPr>
            <p:cNvPr id="12" name="object 12"/>
            <p:cNvSpPr/>
            <p:nvPr/>
          </p:nvSpPr>
          <p:spPr>
            <a:xfrm>
              <a:off x="9509780" y="576738"/>
              <a:ext cx="670560" cy="457834"/>
            </a:xfrm>
            <a:custGeom>
              <a:avLst/>
              <a:gdLst/>
              <a:ahLst/>
              <a:cxnLst/>
              <a:rect l="l" t="t" r="r" b="b"/>
              <a:pathLst>
                <a:path w="670559" h="457834">
                  <a:moveTo>
                    <a:pt x="328028" y="426643"/>
                  </a:moveTo>
                  <a:lnTo>
                    <a:pt x="268011" y="423330"/>
                  </a:lnTo>
                  <a:lnTo>
                    <a:pt x="211955" y="413744"/>
                  </a:lnTo>
                  <a:lnTo>
                    <a:pt x="160687" y="398416"/>
                  </a:lnTo>
                  <a:lnTo>
                    <a:pt x="115037" y="377880"/>
                  </a:lnTo>
                  <a:lnTo>
                    <a:pt x="75830" y="352666"/>
                  </a:lnTo>
                  <a:lnTo>
                    <a:pt x="43896" y="323307"/>
                  </a:lnTo>
                  <a:lnTo>
                    <a:pt x="20061" y="290333"/>
                  </a:lnTo>
                  <a:lnTo>
                    <a:pt x="5153" y="254277"/>
                  </a:lnTo>
                  <a:lnTo>
                    <a:pt x="0" y="215671"/>
                  </a:lnTo>
                  <a:lnTo>
                    <a:pt x="4388" y="180691"/>
                  </a:lnTo>
                  <a:lnTo>
                    <a:pt x="37421" y="116563"/>
                  </a:lnTo>
                  <a:lnTo>
                    <a:pt x="64686" y="88303"/>
                  </a:lnTo>
                  <a:lnTo>
                    <a:pt x="98196" y="63172"/>
                  </a:lnTo>
                  <a:lnTo>
                    <a:pt x="137261" y="41615"/>
                  </a:lnTo>
                  <a:lnTo>
                    <a:pt x="181191" y="24075"/>
                  </a:lnTo>
                  <a:lnTo>
                    <a:pt x="229295" y="10996"/>
                  </a:lnTo>
                  <a:lnTo>
                    <a:pt x="280884" y="2823"/>
                  </a:lnTo>
                  <a:lnTo>
                    <a:pt x="335267" y="0"/>
                  </a:lnTo>
                  <a:lnTo>
                    <a:pt x="389653" y="2823"/>
                  </a:lnTo>
                  <a:lnTo>
                    <a:pt x="441245" y="10996"/>
                  </a:lnTo>
                  <a:lnTo>
                    <a:pt x="489351" y="24075"/>
                  </a:lnTo>
                  <a:lnTo>
                    <a:pt x="533283" y="41615"/>
                  </a:lnTo>
                  <a:lnTo>
                    <a:pt x="572349" y="63172"/>
                  </a:lnTo>
                  <a:lnTo>
                    <a:pt x="605860" y="88303"/>
                  </a:lnTo>
                  <a:lnTo>
                    <a:pt x="633125" y="116563"/>
                  </a:lnTo>
                  <a:lnTo>
                    <a:pt x="666159" y="180691"/>
                  </a:lnTo>
                  <a:lnTo>
                    <a:pt x="670547" y="215671"/>
                  </a:lnTo>
                  <a:lnTo>
                    <a:pt x="665802" y="252032"/>
                  </a:lnTo>
                  <a:lnTo>
                    <a:pt x="652084" y="286431"/>
                  </a:lnTo>
                  <a:lnTo>
                    <a:pt x="630170" y="318364"/>
                  </a:lnTo>
                  <a:lnTo>
                    <a:pt x="600836" y="347332"/>
                  </a:lnTo>
                  <a:lnTo>
                    <a:pt x="602474" y="371272"/>
                  </a:lnTo>
                  <a:lnTo>
                    <a:pt x="624773" y="408351"/>
                  </a:lnTo>
                  <a:lnTo>
                    <a:pt x="650668" y="442431"/>
                  </a:lnTo>
                  <a:lnTo>
                    <a:pt x="663092" y="457377"/>
                  </a:lnTo>
                  <a:lnTo>
                    <a:pt x="597258" y="455188"/>
                  </a:lnTo>
                  <a:lnTo>
                    <a:pt x="556185" y="451292"/>
                  </a:lnTo>
                  <a:lnTo>
                    <a:pt x="522658" y="442842"/>
                  </a:lnTo>
                  <a:lnTo>
                    <a:pt x="479463" y="426986"/>
                  </a:lnTo>
                  <a:lnTo>
                    <a:pt x="444228" y="420514"/>
                  </a:lnTo>
                  <a:lnTo>
                    <a:pt x="402812" y="421109"/>
                  </a:lnTo>
                  <a:lnTo>
                    <a:pt x="361862" y="424557"/>
                  </a:lnTo>
                  <a:lnTo>
                    <a:pt x="328028" y="426643"/>
                  </a:lnTo>
                  <a:close/>
                </a:path>
              </a:pathLst>
            </a:custGeom>
            <a:ln w="19608">
              <a:solidFill>
                <a:srgbClr val="5E1B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9355739" y="460362"/>
              <a:ext cx="554990" cy="381635"/>
            </a:xfrm>
            <a:custGeom>
              <a:avLst/>
              <a:gdLst/>
              <a:ahLst/>
              <a:cxnLst/>
              <a:rect l="l" t="t" r="r" b="b"/>
              <a:pathLst>
                <a:path w="554990" h="381634">
                  <a:moveTo>
                    <a:pt x="277355" y="0"/>
                  </a:moveTo>
                  <a:lnTo>
                    <a:pt x="221459" y="3626"/>
                  </a:lnTo>
                  <a:lnTo>
                    <a:pt x="169397" y="14027"/>
                  </a:lnTo>
                  <a:lnTo>
                    <a:pt x="122285" y="30485"/>
                  </a:lnTo>
                  <a:lnTo>
                    <a:pt x="81237" y="52281"/>
                  </a:lnTo>
                  <a:lnTo>
                    <a:pt x="47369" y="78697"/>
                  </a:lnTo>
                  <a:lnTo>
                    <a:pt x="21796" y="109015"/>
                  </a:lnTo>
                  <a:lnTo>
                    <a:pt x="0" y="178485"/>
                  </a:lnTo>
                  <a:lnTo>
                    <a:pt x="3926" y="208584"/>
                  </a:lnTo>
                  <a:lnTo>
                    <a:pt x="15276" y="237055"/>
                  </a:lnTo>
                  <a:lnTo>
                    <a:pt x="33405" y="263482"/>
                  </a:lnTo>
                  <a:lnTo>
                    <a:pt x="57670" y="287451"/>
                  </a:lnTo>
                  <a:lnTo>
                    <a:pt x="56315" y="307266"/>
                  </a:lnTo>
                  <a:lnTo>
                    <a:pt x="37869" y="337956"/>
                  </a:lnTo>
                  <a:lnTo>
                    <a:pt x="16449" y="366165"/>
                  </a:lnTo>
                  <a:lnTo>
                    <a:pt x="6172" y="378536"/>
                  </a:lnTo>
                  <a:lnTo>
                    <a:pt x="62909" y="381579"/>
                  </a:lnTo>
                  <a:lnTo>
                    <a:pt x="97645" y="379974"/>
                  </a:lnTo>
                  <a:lnTo>
                    <a:pt x="124620" y="371363"/>
                  </a:lnTo>
                  <a:lnTo>
                    <a:pt x="158076" y="353390"/>
                  </a:lnTo>
                  <a:lnTo>
                    <a:pt x="182739" y="348084"/>
                  </a:lnTo>
                  <a:lnTo>
                    <a:pt x="215334" y="349972"/>
                  </a:lnTo>
                  <a:lnTo>
                    <a:pt x="249120" y="354467"/>
                  </a:lnTo>
                  <a:lnTo>
                    <a:pt x="277355" y="356984"/>
                  </a:lnTo>
                  <a:lnTo>
                    <a:pt x="333250" y="353358"/>
                  </a:lnTo>
                  <a:lnTo>
                    <a:pt x="385312" y="342958"/>
                  </a:lnTo>
                  <a:lnTo>
                    <a:pt x="432425" y="326501"/>
                  </a:lnTo>
                  <a:lnTo>
                    <a:pt x="473473" y="304706"/>
                  </a:lnTo>
                  <a:lnTo>
                    <a:pt x="507341" y="278289"/>
                  </a:lnTo>
                  <a:lnTo>
                    <a:pt x="532914" y="247968"/>
                  </a:lnTo>
                  <a:lnTo>
                    <a:pt x="554710" y="178485"/>
                  </a:lnTo>
                  <a:lnTo>
                    <a:pt x="549075" y="142517"/>
                  </a:lnTo>
                  <a:lnTo>
                    <a:pt x="507341" y="78697"/>
                  </a:lnTo>
                  <a:lnTo>
                    <a:pt x="473473" y="52281"/>
                  </a:lnTo>
                  <a:lnTo>
                    <a:pt x="432425" y="30485"/>
                  </a:lnTo>
                  <a:lnTo>
                    <a:pt x="385312" y="14027"/>
                  </a:lnTo>
                  <a:lnTo>
                    <a:pt x="333250" y="3626"/>
                  </a:lnTo>
                  <a:lnTo>
                    <a:pt x="2773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9355739" y="460362"/>
              <a:ext cx="554990" cy="381635"/>
            </a:xfrm>
            <a:custGeom>
              <a:avLst/>
              <a:gdLst/>
              <a:ahLst/>
              <a:cxnLst/>
              <a:rect l="l" t="t" r="r" b="b"/>
              <a:pathLst>
                <a:path w="554990" h="381634">
                  <a:moveTo>
                    <a:pt x="277355" y="356984"/>
                  </a:moveTo>
                  <a:lnTo>
                    <a:pt x="333250" y="353358"/>
                  </a:lnTo>
                  <a:lnTo>
                    <a:pt x="385312" y="342958"/>
                  </a:lnTo>
                  <a:lnTo>
                    <a:pt x="432425" y="326501"/>
                  </a:lnTo>
                  <a:lnTo>
                    <a:pt x="473473" y="304706"/>
                  </a:lnTo>
                  <a:lnTo>
                    <a:pt x="507341" y="278289"/>
                  </a:lnTo>
                  <a:lnTo>
                    <a:pt x="532914" y="247968"/>
                  </a:lnTo>
                  <a:lnTo>
                    <a:pt x="554710" y="178485"/>
                  </a:lnTo>
                  <a:lnTo>
                    <a:pt x="549075" y="142517"/>
                  </a:lnTo>
                  <a:lnTo>
                    <a:pt x="507341" y="78697"/>
                  </a:lnTo>
                  <a:lnTo>
                    <a:pt x="473473" y="52281"/>
                  </a:lnTo>
                  <a:lnTo>
                    <a:pt x="432425" y="30485"/>
                  </a:lnTo>
                  <a:lnTo>
                    <a:pt x="385312" y="14027"/>
                  </a:lnTo>
                  <a:lnTo>
                    <a:pt x="333250" y="3626"/>
                  </a:lnTo>
                  <a:lnTo>
                    <a:pt x="277355" y="0"/>
                  </a:lnTo>
                  <a:lnTo>
                    <a:pt x="221459" y="3626"/>
                  </a:lnTo>
                  <a:lnTo>
                    <a:pt x="169397" y="14027"/>
                  </a:lnTo>
                  <a:lnTo>
                    <a:pt x="122285" y="30485"/>
                  </a:lnTo>
                  <a:lnTo>
                    <a:pt x="81237" y="52281"/>
                  </a:lnTo>
                  <a:lnTo>
                    <a:pt x="47369" y="78697"/>
                  </a:lnTo>
                  <a:lnTo>
                    <a:pt x="21796" y="109015"/>
                  </a:lnTo>
                  <a:lnTo>
                    <a:pt x="0" y="178485"/>
                  </a:lnTo>
                  <a:lnTo>
                    <a:pt x="3926" y="208584"/>
                  </a:lnTo>
                  <a:lnTo>
                    <a:pt x="15276" y="237055"/>
                  </a:lnTo>
                  <a:lnTo>
                    <a:pt x="33405" y="263482"/>
                  </a:lnTo>
                  <a:lnTo>
                    <a:pt x="57670" y="287451"/>
                  </a:lnTo>
                  <a:lnTo>
                    <a:pt x="56315" y="307266"/>
                  </a:lnTo>
                  <a:lnTo>
                    <a:pt x="37869" y="337956"/>
                  </a:lnTo>
                  <a:lnTo>
                    <a:pt x="16449" y="366165"/>
                  </a:lnTo>
                  <a:lnTo>
                    <a:pt x="6172" y="378536"/>
                  </a:lnTo>
                  <a:lnTo>
                    <a:pt x="62909" y="381579"/>
                  </a:lnTo>
                  <a:lnTo>
                    <a:pt x="97645" y="379974"/>
                  </a:lnTo>
                  <a:lnTo>
                    <a:pt x="124620" y="371363"/>
                  </a:lnTo>
                  <a:lnTo>
                    <a:pt x="158076" y="353390"/>
                  </a:lnTo>
                  <a:lnTo>
                    <a:pt x="182739" y="348084"/>
                  </a:lnTo>
                  <a:lnTo>
                    <a:pt x="215334" y="349972"/>
                  </a:lnTo>
                  <a:lnTo>
                    <a:pt x="249120" y="354467"/>
                  </a:lnTo>
                  <a:lnTo>
                    <a:pt x="277355" y="356984"/>
                  </a:lnTo>
                  <a:close/>
                </a:path>
              </a:pathLst>
            </a:custGeom>
            <a:ln w="19608">
              <a:solidFill>
                <a:srgbClr val="5E1B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9733903" y="789913"/>
              <a:ext cx="240665" cy="52069"/>
            </a:xfrm>
            <a:custGeom>
              <a:avLst/>
              <a:gdLst/>
              <a:ahLst/>
              <a:cxnLst/>
              <a:rect l="l" t="t" r="r" b="b"/>
              <a:pathLst>
                <a:path w="240665" h="52069">
                  <a:moveTo>
                    <a:pt x="25996" y="0"/>
                  </a:moveTo>
                  <a:lnTo>
                    <a:pt x="15746" y="1999"/>
                  </a:lnTo>
                  <a:lnTo>
                    <a:pt x="7497" y="7497"/>
                  </a:lnTo>
                  <a:lnTo>
                    <a:pt x="1999" y="15746"/>
                  </a:lnTo>
                  <a:lnTo>
                    <a:pt x="0" y="25996"/>
                  </a:lnTo>
                  <a:lnTo>
                    <a:pt x="1999" y="36247"/>
                  </a:lnTo>
                  <a:lnTo>
                    <a:pt x="7497" y="44496"/>
                  </a:lnTo>
                  <a:lnTo>
                    <a:pt x="15746" y="49994"/>
                  </a:lnTo>
                  <a:lnTo>
                    <a:pt x="25996" y="51993"/>
                  </a:lnTo>
                  <a:lnTo>
                    <a:pt x="36241" y="49994"/>
                  </a:lnTo>
                  <a:lnTo>
                    <a:pt x="44491" y="44496"/>
                  </a:lnTo>
                  <a:lnTo>
                    <a:pt x="49992" y="36247"/>
                  </a:lnTo>
                  <a:lnTo>
                    <a:pt x="51993" y="25996"/>
                  </a:lnTo>
                  <a:lnTo>
                    <a:pt x="49992" y="15746"/>
                  </a:lnTo>
                  <a:lnTo>
                    <a:pt x="44491" y="7497"/>
                  </a:lnTo>
                  <a:lnTo>
                    <a:pt x="36241" y="1999"/>
                  </a:lnTo>
                  <a:lnTo>
                    <a:pt x="25996" y="0"/>
                  </a:lnTo>
                  <a:close/>
                </a:path>
                <a:path w="240665" h="52069">
                  <a:moveTo>
                    <a:pt x="120053" y="0"/>
                  </a:moveTo>
                  <a:lnTo>
                    <a:pt x="109802" y="1999"/>
                  </a:lnTo>
                  <a:lnTo>
                    <a:pt x="101553" y="7497"/>
                  </a:lnTo>
                  <a:lnTo>
                    <a:pt x="96055" y="15746"/>
                  </a:lnTo>
                  <a:lnTo>
                    <a:pt x="94056" y="25996"/>
                  </a:lnTo>
                  <a:lnTo>
                    <a:pt x="96055" y="36247"/>
                  </a:lnTo>
                  <a:lnTo>
                    <a:pt x="101553" y="44496"/>
                  </a:lnTo>
                  <a:lnTo>
                    <a:pt x="109802" y="49994"/>
                  </a:lnTo>
                  <a:lnTo>
                    <a:pt x="120053" y="51993"/>
                  </a:lnTo>
                  <a:lnTo>
                    <a:pt x="130298" y="49994"/>
                  </a:lnTo>
                  <a:lnTo>
                    <a:pt x="138547" y="44496"/>
                  </a:lnTo>
                  <a:lnTo>
                    <a:pt x="144048" y="36247"/>
                  </a:lnTo>
                  <a:lnTo>
                    <a:pt x="146050" y="25996"/>
                  </a:lnTo>
                  <a:lnTo>
                    <a:pt x="144048" y="15746"/>
                  </a:lnTo>
                  <a:lnTo>
                    <a:pt x="138547" y="7497"/>
                  </a:lnTo>
                  <a:lnTo>
                    <a:pt x="130298" y="1999"/>
                  </a:lnTo>
                  <a:lnTo>
                    <a:pt x="120053" y="0"/>
                  </a:lnTo>
                  <a:close/>
                </a:path>
                <a:path w="240665" h="52069">
                  <a:moveTo>
                    <a:pt x="214109" y="0"/>
                  </a:moveTo>
                  <a:lnTo>
                    <a:pt x="203859" y="1999"/>
                  </a:lnTo>
                  <a:lnTo>
                    <a:pt x="195610" y="7497"/>
                  </a:lnTo>
                  <a:lnTo>
                    <a:pt x="190111" y="15746"/>
                  </a:lnTo>
                  <a:lnTo>
                    <a:pt x="188112" y="25996"/>
                  </a:lnTo>
                  <a:lnTo>
                    <a:pt x="190111" y="36247"/>
                  </a:lnTo>
                  <a:lnTo>
                    <a:pt x="195610" y="44496"/>
                  </a:lnTo>
                  <a:lnTo>
                    <a:pt x="203859" y="49994"/>
                  </a:lnTo>
                  <a:lnTo>
                    <a:pt x="214109" y="51993"/>
                  </a:lnTo>
                  <a:lnTo>
                    <a:pt x="224354" y="49994"/>
                  </a:lnTo>
                  <a:lnTo>
                    <a:pt x="232603" y="44496"/>
                  </a:lnTo>
                  <a:lnTo>
                    <a:pt x="238105" y="36247"/>
                  </a:lnTo>
                  <a:lnTo>
                    <a:pt x="240106" y="25996"/>
                  </a:lnTo>
                  <a:lnTo>
                    <a:pt x="238105" y="15746"/>
                  </a:lnTo>
                  <a:lnTo>
                    <a:pt x="232603" y="7497"/>
                  </a:lnTo>
                  <a:lnTo>
                    <a:pt x="224354" y="1999"/>
                  </a:lnTo>
                  <a:lnTo>
                    <a:pt x="214109" y="0"/>
                  </a:lnTo>
                  <a:close/>
                </a:path>
              </a:pathLst>
            </a:custGeom>
            <a:solidFill>
              <a:srgbClr val="5E1B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68911" y="544399"/>
              <a:ext cx="113715" cy="195237"/>
            </a:xfrm>
            <a:prstGeom prst="rect">
              <a:avLst/>
            </a:prstGeom>
          </p:spPr>
        </p:pic>
      </p:grp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xfrm>
            <a:off x="9232900" y="6992881"/>
            <a:ext cx="935778" cy="23403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</a:t>
            </a:r>
            <a:r>
              <a:rPr spc="35" dirty="0">
                <a:latin typeface="Futura" panose="020B0602020204020303" pitchFamily="34" charset="-79"/>
                <a:cs typeface="Futura" panose="020B0602020204020303" pitchFamily="34" charset="-79"/>
              </a:rPr>
              <a:t>Pol</a:t>
            </a:r>
            <a:r>
              <a:rPr spc="35" dirty="0">
                <a:solidFill>
                  <a:srgbClr val="BEA4C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BAs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527300" y="7006249"/>
            <a:ext cx="255904" cy="2584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03</a:t>
            </a:r>
            <a:endParaRPr sz="1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0" y="531987"/>
            <a:ext cx="2647950" cy="346075"/>
          </a:xfrm>
          <a:custGeom>
            <a:avLst/>
            <a:gdLst/>
            <a:ahLst/>
            <a:cxnLst/>
            <a:rect l="l" t="t" r="r" b="b"/>
            <a:pathLst>
              <a:path w="2647950" h="346075">
                <a:moveTo>
                  <a:pt x="2476085" y="0"/>
                </a:moveTo>
                <a:lnTo>
                  <a:pt x="0" y="0"/>
                </a:lnTo>
                <a:lnTo>
                  <a:pt x="0" y="346024"/>
                </a:lnTo>
                <a:lnTo>
                  <a:pt x="2476085" y="346024"/>
                </a:lnTo>
                <a:lnTo>
                  <a:pt x="2521671" y="339843"/>
                </a:lnTo>
                <a:lnTo>
                  <a:pt x="2562633" y="322400"/>
                </a:lnTo>
                <a:lnTo>
                  <a:pt x="2597337" y="295346"/>
                </a:lnTo>
                <a:lnTo>
                  <a:pt x="2624150" y="260330"/>
                </a:lnTo>
                <a:lnTo>
                  <a:pt x="2641436" y="219002"/>
                </a:lnTo>
                <a:lnTo>
                  <a:pt x="2647561" y="173012"/>
                </a:lnTo>
                <a:lnTo>
                  <a:pt x="2641436" y="127022"/>
                </a:lnTo>
                <a:lnTo>
                  <a:pt x="2624150" y="85693"/>
                </a:lnTo>
                <a:lnTo>
                  <a:pt x="2597337" y="50677"/>
                </a:lnTo>
                <a:lnTo>
                  <a:pt x="2562633" y="23623"/>
                </a:lnTo>
                <a:lnTo>
                  <a:pt x="2521671" y="6180"/>
                </a:lnTo>
                <a:lnTo>
                  <a:pt x="2476085" y="0"/>
                </a:lnTo>
                <a:close/>
              </a:path>
            </a:pathLst>
          </a:custGeom>
          <a:solidFill>
            <a:srgbClr val="EFE8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527300" y="578025"/>
            <a:ext cx="1847600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Option</a:t>
            </a:r>
            <a:r>
              <a:rPr sz="15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15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Erarbeitung</a:t>
            </a:r>
            <a:r>
              <a:rPr sz="15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1500" spc="-5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2</a:t>
            </a:r>
            <a:endParaRPr sz="1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25471" y="1384660"/>
            <a:ext cx="9237980" cy="763274"/>
          </a:xfrm>
          <a:prstGeom prst="rect">
            <a:avLst/>
          </a:prstGeom>
        </p:spPr>
        <p:txBody>
          <a:bodyPr vert="horz" wrap="square" lIns="0" tIns="70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5" dirty="0">
                <a:latin typeface="Futura" panose="020B0602020204020303" pitchFamily="34" charset="-79"/>
                <a:cs typeface="Futura" panose="020B0602020204020303" pitchFamily="34" charset="-79"/>
              </a:rPr>
              <a:t>»Warum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glauben</a:t>
            </a:r>
            <a:r>
              <a:rPr spc="-4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Menschen</a:t>
            </a:r>
            <a:r>
              <a:rPr spc="-4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an</a:t>
            </a:r>
            <a:r>
              <a:rPr spc="-4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Verschwörungstheorien?«</a:t>
            </a:r>
          </a:p>
          <a:p>
            <a:pPr marL="12700">
              <a:lnSpc>
                <a:spcPct val="100000"/>
              </a:lnSpc>
            </a:pPr>
            <a:r>
              <a:rPr sz="2000" b="0" dirty="0">
                <a:latin typeface="Futura" panose="020B0602020204020303" pitchFamily="34" charset="-79"/>
                <a:cs typeface="Futura" panose="020B0602020204020303" pitchFamily="34" charset="-79"/>
              </a:rPr>
              <a:t>Ursachen</a:t>
            </a:r>
            <a:r>
              <a:rPr sz="2000" b="0"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b="0" dirty="0">
                <a:latin typeface="Futura" panose="020B0602020204020303" pitchFamily="34" charset="-79"/>
                <a:cs typeface="Futura" panose="020B0602020204020303" pitchFamily="34" charset="-79"/>
              </a:rPr>
              <a:t>für</a:t>
            </a:r>
            <a:r>
              <a:rPr sz="2000" b="0"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b="0" dirty="0">
                <a:latin typeface="Futura" panose="020B0602020204020303" pitchFamily="34" charset="-79"/>
                <a:cs typeface="Futura" panose="020B0602020204020303" pitchFamily="34" charset="-79"/>
              </a:rPr>
              <a:t>den</a:t>
            </a:r>
            <a:r>
              <a:rPr sz="2000" b="0" spc="-2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b="0" dirty="0">
                <a:latin typeface="Futura" panose="020B0602020204020303" pitchFamily="34" charset="-79"/>
                <a:cs typeface="Futura" panose="020B0602020204020303" pitchFamily="34" charset="-79"/>
              </a:rPr>
              <a:t>Glauben</a:t>
            </a:r>
            <a:r>
              <a:rPr sz="2000" b="0"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b="0" dirty="0">
                <a:latin typeface="Futura" panose="020B0602020204020303" pitchFamily="34" charset="-79"/>
                <a:cs typeface="Futura" panose="020B0602020204020303" pitchFamily="34" charset="-79"/>
              </a:rPr>
              <a:t>an</a:t>
            </a:r>
            <a:r>
              <a:rPr sz="2000" b="0" spc="-2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b="0" spc="-10" dirty="0">
                <a:latin typeface="Futura" panose="020B0602020204020303" pitchFamily="34" charset="-79"/>
                <a:cs typeface="Futura" panose="020B0602020204020303" pitchFamily="34" charset="-79"/>
              </a:rPr>
              <a:t>Verschwörungstheorien</a:t>
            </a:r>
            <a:endParaRPr sz="20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2994" y="2927802"/>
            <a:ext cx="3501009" cy="2788272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84937" y="6016397"/>
            <a:ext cx="1938413" cy="170662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4514270" y="3082607"/>
            <a:ext cx="5861630" cy="328961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Individuum:</a:t>
            </a:r>
            <a:endParaRPr sz="20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0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  <a:p>
            <a:pPr marL="254000" marR="5080">
              <a:lnSpc>
                <a:spcPct val="108300"/>
              </a:lnSpc>
            </a:pP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Bedürfnis</a:t>
            </a:r>
            <a:r>
              <a:rPr sz="2000" spc="-6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nach</a:t>
            </a:r>
            <a:r>
              <a:rPr sz="2000" spc="-6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Eindeutigkeit,</a:t>
            </a:r>
            <a:r>
              <a:rPr sz="2000" spc="-6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Orientierung,</a:t>
            </a:r>
            <a:r>
              <a:rPr sz="2000" spc="-6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Sinnstiftung </a:t>
            </a:r>
            <a:r>
              <a:rPr sz="2000" spc="-4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(scheinbare)</a:t>
            </a:r>
            <a:r>
              <a:rPr sz="2000" spc="-5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Beruhigung</a:t>
            </a:r>
            <a:r>
              <a:rPr sz="2000" spc="-4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2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von</a:t>
            </a:r>
            <a:r>
              <a:rPr sz="2000" spc="-4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Ängsten</a:t>
            </a:r>
            <a:endParaRPr sz="20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  <a:p>
            <a:pPr marL="254000">
              <a:lnSpc>
                <a:spcPct val="100000"/>
              </a:lnSpc>
              <a:spcBef>
                <a:spcPts val="200"/>
              </a:spcBef>
            </a:pP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Übertragen</a:t>
            </a:r>
            <a:r>
              <a:rPr sz="2000" spc="-4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von</a:t>
            </a:r>
            <a:r>
              <a:rPr sz="2000" spc="-4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Machtfantasien</a:t>
            </a:r>
            <a:r>
              <a:rPr sz="2000" spc="-4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auf</a:t>
            </a:r>
            <a:endParaRPr sz="20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  <a:p>
            <a:pPr marL="254000" marR="2935605" indent="-241300">
              <a:lnSpc>
                <a:spcPct val="108300"/>
              </a:lnSpc>
            </a:pP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»Verschwörer*innen«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Spaß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beim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Verbreiten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Bedürfnis nach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Kontrolle</a:t>
            </a:r>
            <a:endParaRPr sz="20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  <a:p>
            <a:pPr marL="254000">
              <a:lnSpc>
                <a:spcPct val="100000"/>
              </a:lnSpc>
              <a:spcBef>
                <a:spcPts val="200"/>
              </a:spcBef>
            </a:pP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Selbstaufwertung</a:t>
            </a:r>
            <a:r>
              <a:rPr sz="2000" spc="-4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(»Ich</a:t>
            </a:r>
            <a:r>
              <a:rPr sz="2000" spc="-4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bin</a:t>
            </a:r>
            <a:r>
              <a:rPr sz="2000" spc="-4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besonders«)</a:t>
            </a:r>
            <a:endParaRPr sz="20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526967" y="3792322"/>
            <a:ext cx="131445" cy="139700"/>
          </a:xfrm>
          <a:custGeom>
            <a:avLst/>
            <a:gdLst/>
            <a:ahLst/>
            <a:cxnLst/>
            <a:rect l="l" t="t" r="r" b="b"/>
            <a:pathLst>
              <a:path w="131445" h="139700">
                <a:moveTo>
                  <a:pt x="0" y="0"/>
                </a:moveTo>
                <a:lnTo>
                  <a:pt x="0" y="139090"/>
                </a:lnTo>
                <a:lnTo>
                  <a:pt x="131368" y="69545"/>
                </a:lnTo>
                <a:lnTo>
                  <a:pt x="0" y="0"/>
                </a:lnTo>
                <a:close/>
              </a:path>
            </a:pathLst>
          </a:custGeom>
          <a:solidFill>
            <a:srgbClr val="5E1B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526967" y="4128371"/>
            <a:ext cx="131445" cy="139700"/>
          </a:xfrm>
          <a:custGeom>
            <a:avLst/>
            <a:gdLst/>
            <a:ahLst/>
            <a:cxnLst/>
            <a:rect l="l" t="t" r="r" b="b"/>
            <a:pathLst>
              <a:path w="131445" h="139700">
                <a:moveTo>
                  <a:pt x="0" y="0"/>
                </a:moveTo>
                <a:lnTo>
                  <a:pt x="0" y="139090"/>
                </a:lnTo>
                <a:lnTo>
                  <a:pt x="131368" y="69545"/>
                </a:lnTo>
                <a:lnTo>
                  <a:pt x="0" y="0"/>
                </a:lnTo>
                <a:close/>
              </a:path>
            </a:pathLst>
          </a:custGeom>
          <a:solidFill>
            <a:srgbClr val="5E1B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526967" y="4464419"/>
            <a:ext cx="131445" cy="139700"/>
          </a:xfrm>
          <a:custGeom>
            <a:avLst/>
            <a:gdLst/>
            <a:ahLst/>
            <a:cxnLst/>
            <a:rect l="l" t="t" r="r" b="b"/>
            <a:pathLst>
              <a:path w="131445" h="139700">
                <a:moveTo>
                  <a:pt x="0" y="0"/>
                </a:moveTo>
                <a:lnTo>
                  <a:pt x="0" y="139090"/>
                </a:lnTo>
                <a:lnTo>
                  <a:pt x="131368" y="69545"/>
                </a:lnTo>
                <a:lnTo>
                  <a:pt x="0" y="0"/>
                </a:lnTo>
                <a:close/>
              </a:path>
            </a:pathLst>
          </a:custGeom>
          <a:solidFill>
            <a:srgbClr val="5E1B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526967" y="5113695"/>
            <a:ext cx="131445" cy="139700"/>
          </a:xfrm>
          <a:custGeom>
            <a:avLst/>
            <a:gdLst/>
            <a:ahLst/>
            <a:cxnLst/>
            <a:rect l="l" t="t" r="r" b="b"/>
            <a:pathLst>
              <a:path w="131445" h="139700">
                <a:moveTo>
                  <a:pt x="0" y="0"/>
                </a:moveTo>
                <a:lnTo>
                  <a:pt x="0" y="139090"/>
                </a:lnTo>
                <a:lnTo>
                  <a:pt x="131368" y="69545"/>
                </a:lnTo>
                <a:lnTo>
                  <a:pt x="0" y="0"/>
                </a:lnTo>
                <a:close/>
              </a:path>
            </a:pathLst>
          </a:custGeom>
          <a:solidFill>
            <a:srgbClr val="5E1B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526967" y="5444651"/>
            <a:ext cx="131445" cy="139700"/>
          </a:xfrm>
          <a:custGeom>
            <a:avLst/>
            <a:gdLst/>
            <a:ahLst/>
            <a:cxnLst/>
            <a:rect l="l" t="t" r="r" b="b"/>
            <a:pathLst>
              <a:path w="131445" h="139700">
                <a:moveTo>
                  <a:pt x="0" y="0"/>
                </a:moveTo>
                <a:lnTo>
                  <a:pt x="0" y="139090"/>
                </a:lnTo>
                <a:lnTo>
                  <a:pt x="131368" y="69545"/>
                </a:lnTo>
                <a:lnTo>
                  <a:pt x="0" y="0"/>
                </a:lnTo>
                <a:close/>
              </a:path>
            </a:pathLst>
          </a:custGeom>
          <a:solidFill>
            <a:srgbClr val="5E1B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26967" y="5775606"/>
            <a:ext cx="131445" cy="139700"/>
          </a:xfrm>
          <a:custGeom>
            <a:avLst/>
            <a:gdLst/>
            <a:ahLst/>
            <a:cxnLst/>
            <a:rect l="l" t="t" r="r" b="b"/>
            <a:pathLst>
              <a:path w="131445" h="139700">
                <a:moveTo>
                  <a:pt x="0" y="0"/>
                </a:moveTo>
                <a:lnTo>
                  <a:pt x="0" y="139090"/>
                </a:lnTo>
                <a:lnTo>
                  <a:pt x="131368" y="69545"/>
                </a:lnTo>
                <a:lnTo>
                  <a:pt x="0" y="0"/>
                </a:lnTo>
                <a:close/>
              </a:path>
            </a:pathLst>
          </a:custGeom>
          <a:solidFill>
            <a:srgbClr val="5E1B7A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9345934" y="450557"/>
            <a:ext cx="844550" cy="593725"/>
            <a:chOff x="9345934" y="450557"/>
            <a:chExt cx="844550" cy="593725"/>
          </a:xfrm>
        </p:grpSpPr>
        <p:sp>
          <p:nvSpPr>
            <p:cNvPr id="14" name="object 14"/>
            <p:cNvSpPr/>
            <p:nvPr/>
          </p:nvSpPr>
          <p:spPr>
            <a:xfrm>
              <a:off x="9509780" y="576738"/>
              <a:ext cx="670560" cy="457834"/>
            </a:xfrm>
            <a:custGeom>
              <a:avLst/>
              <a:gdLst/>
              <a:ahLst/>
              <a:cxnLst/>
              <a:rect l="l" t="t" r="r" b="b"/>
              <a:pathLst>
                <a:path w="670559" h="457834">
                  <a:moveTo>
                    <a:pt x="328028" y="426643"/>
                  </a:moveTo>
                  <a:lnTo>
                    <a:pt x="268011" y="423330"/>
                  </a:lnTo>
                  <a:lnTo>
                    <a:pt x="211955" y="413744"/>
                  </a:lnTo>
                  <a:lnTo>
                    <a:pt x="160687" y="398416"/>
                  </a:lnTo>
                  <a:lnTo>
                    <a:pt x="115037" y="377880"/>
                  </a:lnTo>
                  <a:lnTo>
                    <a:pt x="75830" y="352666"/>
                  </a:lnTo>
                  <a:lnTo>
                    <a:pt x="43896" y="323307"/>
                  </a:lnTo>
                  <a:lnTo>
                    <a:pt x="20061" y="290333"/>
                  </a:lnTo>
                  <a:lnTo>
                    <a:pt x="5153" y="254277"/>
                  </a:lnTo>
                  <a:lnTo>
                    <a:pt x="0" y="215671"/>
                  </a:lnTo>
                  <a:lnTo>
                    <a:pt x="4388" y="180691"/>
                  </a:lnTo>
                  <a:lnTo>
                    <a:pt x="37421" y="116563"/>
                  </a:lnTo>
                  <a:lnTo>
                    <a:pt x="64686" y="88303"/>
                  </a:lnTo>
                  <a:lnTo>
                    <a:pt x="98196" y="63172"/>
                  </a:lnTo>
                  <a:lnTo>
                    <a:pt x="137261" y="41615"/>
                  </a:lnTo>
                  <a:lnTo>
                    <a:pt x="181191" y="24075"/>
                  </a:lnTo>
                  <a:lnTo>
                    <a:pt x="229295" y="10996"/>
                  </a:lnTo>
                  <a:lnTo>
                    <a:pt x="280884" y="2823"/>
                  </a:lnTo>
                  <a:lnTo>
                    <a:pt x="335267" y="0"/>
                  </a:lnTo>
                  <a:lnTo>
                    <a:pt x="389653" y="2823"/>
                  </a:lnTo>
                  <a:lnTo>
                    <a:pt x="441245" y="10996"/>
                  </a:lnTo>
                  <a:lnTo>
                    <a:pt x="489351" y="24075"/>
                  </a:lnTo>
                  <a:lnTo>
                    <a:pt x="533283" y="41615"/>
                  </a:lnTo>
                  <a:lnTo>
                    <a:pt x="572349" y="63172"/>
                  </a:lnTo>
                  <a:lnTo>
                    <a:pt x="605860" y="88303"/>
                  </a:lnTo>
                  <a:lnTo>
                    <a:pt x="633125" y="116563"/>
                  </a:lnTo>
                  <a:lnTo>
                    <a:pt x="666159" y="180691"/>
                  </a:lnTo>
                  <a:lnTo>
                    <a:pt x="670547" y="215671"/>
                  </a:lnTo>
                  <a:lnTo>
                    <a:pt x="665802" y="252032"/>
                  </a:lnTo>
                  <a:lnTo>
                    <a:pt x="652084" y="286431"/>
                  </a:lnTo>
                  <a:lnTo>
                    <a:pt x="630170" y="318364"/>
                  </a:lnTo>
                  <a:lnTo>
                    <a:pt x="600836" y="347332"/>
                  </a:lnTo>
                  <a:lnTo>
                    <a:pt x="602474" y="371272"/>
                  </a:lnTo>
                  <a:lnTo>
                    <a:pt x="624773" y="408351"/>
                  </a:lnTo>
                  <a:lnTo>
                    <a:pt x="650668" y="442431"/>
                  </a:lnTo>
                  <a:lnTo>
                    <a:pt x="663092" y="457377"/>
                  </a:lnTo>
                  <a:lnTo>
                    <a:pt x="597258" y="455188"/>
                  </a:lnTo>
                  <a:lnTo>
                    <a:pt x="556185" y="451292"/>
                  </a:lnTo>
                  <a:lnTo>
                    <a:pt x="522658" y="442842"/>
                  </a:lnTo>
                  <a:lnTo>
                    <a:pt x="479463" y="426986"/>
                  </a:lnTo>
                  <a:lnTo>
                    <a:pt x="444228" y="420514"/>
                  </a:lnTo>
                  <a:lnTo>
                    <a:pt x="402812" y="421109"/>
                  </a:lnTo>
                  <a:lnTo>
                    <a:pt x="361862" y="424557"/>
                  </a:lnTo>
                  <a:lnTo>
                    <a:pt x="328028" y="426643"/>
                  </a:lnTo>
                  <a:close/>
                </a:path>
              </a:pathLst>
            </a:custGeom>
            <a:ln w="19608">
              <a:solidFill>
                <a:srgbClr val="5E1B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9355739" y="460362"/>
              <a:ext cx="554990" cy="381635"/>
            </a:xfrm>
            <a:custGeom>
              <a:avLst/>
              <a:gdLst/>
              <a:ahLst/>
              <a:cxnLst/>
              <a:rect l="l" t="t" r="r" b="b"/>
              <a:pathLst>
                <a:path w="554990" h="381634">
                  <a:moveTo>
                    <a:pt x="277355" y="0"/>
                  </a:moveTo>
                  <a:lnTo>
                    <a:pt x="221459" y="3626"/>
                  </a:lnTo>
                  <a:lnTo>
                    <a:pt x="169397" y="14027"/>
                  </a:lnTo>
                  <a:lnTo>
                    <a:pt x="122285" y="30485"/>
                  </a:lnTo>
                  <a:lnTo>
                    <a:pt x="81237" y="52281"/>
                  </a:lnTo>
                  <a:lnTo>
                    <a:pt x="47369" y="78697"/>
                  </a:lnTo>
                  <a:lnTo>
                    <a:pt x="21796" y="109015"/>
                  </a:lnTo>
                  <a:lnTo>
                    <a:pt x="0" y="178485"/>
                  </a:lnTo>
                  <a:lnTo>
                    <a:pt x="3926" y="208584"/>
                  </a:lnTo>
                  <a:lnTo>
                    <a:pt x="15276" y="237055"/>
                  </a:lnTo>
                  <a:lnTo>
                    <a:pt x="33405" y="263482"/>
                  </a:lnTo>
                  <a:lnTo>
                    <a:pt x="57670" y="287451"/>
                  </a:lnTo>
                  <a:lnTo>
                    <a:pt x="56315" y="307266"/>
                  </a:lnTo>
                  <a:lnTo>
                    <a:pt x="37869" y="337956"/>
                  </a:lnTo>
                  <a:lnTo>
                    <a:pt x="16449" y="366165"/>
                  </a:lnTo>
                  <a:lnTo>
                    <a:pt x="6172" y="378536"/>
                  </a:lnTo>
                  <a:lnTo>
                    <a:pt x="62909" y="381579"/>
                  </a:lnTo>
                  <a:lnTo>
                    <a:pt x="97645" y="379974"/>
                  </a:lnTo>
                  <a:lnTo>
                    <a:pt x="124620" y="371363"/>
                  </a:lnTo>
                  <a:lnTo>
                    <a:pt x="158076" y="353390"/>
                  </a:lnTo>
                  <a:lnTo>
                    <a:pt x="182739" y="348084"/>
                  </a:lnTo>
                  <a:lnTo>
                    <a:pt x="215334" y="349972"/>
                  </a:lnTo>
                  <a:lnTo>
                    <a:pt x="249120" y="354467"/>
                  </a:lnTo>
                  <a:lnTo>
                    <a:pt x="277355" y="356984"/>
                  </a:lnTo>
                  <a:lnTo>
                    <a:pt x="333250" y="353358"/>
                  </a:lnTo>
                  <a:lnTo>
                    <a:pt x="385312" y="342958"/>
                  </a:lnTo>
                  <a:lnTo>
                    <a:pt x="432425" y="326501"/>
                  </a:lnTo>
                  <a:lnTo>
                    <a:pt x="473473" y="304706"/>
                  </a:lnTo>
                  <a:lnTo>
                    <a:pt x="507341" y="278289"/>
                  </a:lnTo>
                  <a:lnTo>
                    <a:pt x="532914" y="247968"/>
                  </a:lnTo>
                  <a:lnTo>
                    <a:pt x="554710" y="178485"/>
                  </a:lnTo>
                  <a:lnTo>
                    <a:pt x="549075" y="142517"/>
                  </a:lnTo>
                  <a:lnTo>
                    <a:pt x="507341" y="78697"/>
                  </a:lnTo>
                  <a:lnTo>
                    <a:pt x="473473" y="52281"/>
                  </a:lnTo>
                  <a:lnTo>
                    <a:pt x="432425" y="30485"/>
                  </a:lnTo>
                  <a:lnTo>
                    <a:pt x="385312" y="14027"/>
                  </a:lnTo>
                  <a:lnTo>
                    <a:pt x="333250" y="3626"/>
                  </a:lnTo>
                  <a:lnTo>
                    <a:pt x="2773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355739" y="460362"/>
              <a:ext cx="554990" cy="381635"/>
            </a:xfrm>
            <a:custGeom>
              <a:avLst/>
              <a:gdLst/>
              <a:ahLst/>
              <a:cxnLst/>
              <a:rect l="l" t="t" r="r" b="b"/>
              <a:pathLst>
                <a:path w="554990" h="381634">
                  <a:moveTo>
                    <a:pt x="277355" y="356984"/>
                  </a:moveTo>
                  <a:lnTo>
                    <a:pt x="333250" y="353358"/>
                  </a:lnTo>
                  <a:lnTo>
                    <a:pt x="385312" y="342958"/>
                  </a:lnTo>
                  <a:lnTo>
                    <a:pt x="432425" y="326501"/>
                  </a:lnTo>
                  <a:lnTo>
                    <a:pt x="473473" y="304706"/>
                  </a:lnTo>
                  <a:lnTo>
                    <a:pt x="507341" y="278289"/>
                  </a:lnTo>
                  <a:lnTo>
                    <a:pt x="532914" y="247968"/>
                  </a:lnTo>
                  <a:lnTo>
                    <a:pt x="554710" y="178485"/>
                  </a:lnTo>
                  <a:lnTo>
                    <a:pt x="549075" y="142517"/>
                  </a:lnTo>
                  <a:lnTo>
                    <a:pt x="507341" y="78697"/>
                  </a:lnTo>
                  <a:lnTo>
                    <a:pt x="473473" y="52281"/>
                  </a:lnTo>
                  <a:lnTo>
                    <a:pt x="432425" y="30485"/>
                  </a:lnTo>
                  <a:lnTo>
                    <a:pt x="385312" y="14027"/>
                  </a:lnTo>
                  <a:lnTo>
                    <a:pt x="333250" y="3626"/>
                  </a:lnTo>
                  <a:lnTo>
                    <a:pt x="277355" y="0"/>
                  </a:lnTo>
                  <a:lnTo>
                    <a:pt x="221459" y="3626"/>
                  </a:lnTo>
                  <a:lnTo>
                    <a:pt x="169397" y="14027"/>
                  </a:lnTo>
                  <a:lnTo>
                    <a:pt x="122285" y="30485"/>
                  </a:lnTo>
                  <a:lnTo>
                    <a:pt x="81237" y="52281"/>
                  </a:lnTo>
                  <a:lnTo>
                    <a:pt x="47369" y="78697"/>
                  </a:lnTo>
                  <a:lnTo>
                    <a:pt x="21796" y="109015"/>
                  </a:lnTo>
                  <a:lnTo>
                    <a:pt x="0" y="178485"/>
                  </a:lnTo>
                  <a:lnTo>
                    <a:pt x="3926" y="208584"/>
                  </a:lnTo>
                  <a:lnTo>
                    <a:pt x="15276" y="237055"/>
                  </a:lnTo>
                  <a:lnTo>
                    <a:pt x="33405" y="263482"/>
                  </a:lnTo>
                  <a:lnTo>
                    <a:pt x="57670" y="287451"/>
                  </a:lnTo>
                  <a:lnTo>
                    <a:pt x="56315" y="307266"/>
                  </a:lnTo>
                  <a:lnTo>
                    <a:pt x="37869" y="337956"/>
                  </a:lnTo>
                  <a:lnTo>
                    <a:pt x="16449" y="366165"/>
                  </a:lnTo>
                  <a:lnTo>
                    <a:pt x="6172" y="378536"/>
                  </a:lnTo>
                  <a:lnTo>
                    <a:pt x="62909" y="381579"/>
                  </a:lnTo>
                  <a:lnTo>
                    <a:pt x="97645" y="379974"/>
                  </a:lnTo>
                  <a:lnTo>
                    <a:pt x="124620" y="371363"/>
                  </a:lnTo>
                  <a:lnTo>
                    <a:pt x="158076" y="353390"/>
                  </a:lnTo>
                  <a:lnTo>
                    <a:pt x="182739" y="348084"/>
                  </a:lnTo>
                  <a:lnTo>
                    <a:pt x="215334" y="349972"/>
                  </a:lnTo>
                  <a:lnTo>
                    <a:pt x="249120" y="354467"/>
                  </a:lnTo>
                  <a:lnTo>
                    <a:pt x="277355" y="356984"/>
                  </a:lnTo>
                  <a:close/>
                </a:path>
              </a:pathLst>
            </a:custGeom>
            <a:ln w="19608">
              <a:solidFill>
                <a:srgbClr val="5E1B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733903" y="789913"/>
              <a:ext cx="240665" cy="52069"/>
            </a:xfrm>
            <a:custGeom>
              <a:avLst/>
              <a:gdLst/>
              <a:ahLst/>
              <a:cxnLst/>
              <a:rect l="l" t="t" r="r" b="b"/>
              <a:pathLst>
                <a:path w="240665" h="52069">
                  <a:moveTo>
                    <a:pt x="25996" y="0"/>
                  </a:moveTo>
                  <a:lnTo>
                    <a:pt x="15746" y="1999"/>
                  </a:lnTo>
                  <a:lnTo>
                    <a:pt x="7497" y="7497"/>
                  </a:lnTo>
                  <a:lnTo>
                    <a:pt x="1999" y="15746"/>
                  </a:lnTo>
                  <a:lnTo>
                    <a:pt x="0" y="25996"/>
                  </a:lnTo>
                  <a:lnTo>
                    <a:pt x="1999" y="36247"/>
                  </a:lnTo>
                  <a:lnTo>
                    <a:pt x="7497" y="44496"/>
                  </a:lnTo>
                  <a:lnTo>
                    <a:pt x="15746" y="49994"/>
                  </a:lnTo>
                  <a:lnTo>
                    <a:pt x="25996" y="51993"/>
                  </a:lnTo>
                  <a:lnTo>
                    <a:pt x="36241" y="49994"/>
                  </a:lnTo>
                  <a:lnTo>
                    <a:pt x="44491" y="44496"/>
                  </a:lnTo>
                  <a:lnTo>
                    <a:pt x="49992" y="36247"/>
                  </a:lnTo>
                  <a:lnTo>
                    <a:pt x="51993" y="25996"/>
                  </a:lnTo>
                  <a:lnTo>
                    <a:pt x="49992" y="15746"/>
                  </a:lnTo>
                  <a:lnTo>
                    <a:pt x="44491" y="7497"/>
                  </a:lnTo>
                  <a:lnTo>
                    <a:pt x="36241" y="1999"/>
                  </a:lnTo>
                  <a:lnTo>
                    <a:pt x="25996" y="0"/>
                  </a:lnTo>
                  <a:close/>
                </a:path>
                <a:path w="240665" h="52069">
                  <a:moveTo>
                    <a:pt x="120053" y="0"/>
                  </a:moveTo>
                  <a:lnTo>
                    <a:pt x="109802" y="1999"/>
                  </a:lnTo>
                  <a:lnTo>
                    <a:pt x="101553" y="7497"/>
                  </a:lnTo>
                  <a:lnTo>
                    <a:pt x="96055" y="15746"/>
                  </a:lnTo>
                  <a:lnTo>
                    <a:pt x="94056" y="25996"/>
                  </a:lnTo>
                  <a:lnTo>
                    <a:pt x="96055" y="36247"/>
                  </a:lnTo>
                  <a:lnTo>
                    <a:pt x="101553" y="44496"/>
                  </a:lnTo>
                  <a:lnTo>
                    <a:pt x="109802" y="49994"/>
                  </a:lnTo>
                  <a:lnTo>
                    <a:pt x="120053" y="51993"/>
                  </a:lnTo>
                  <a:lnTo>
                    <a:pt x="130298" y="49994"/>
                  </a:lnTo>
                  <a:lnTo>
                    <a:pt x="138547" y="44496"/>
                  </a:lnTo>
                  <a:lnTo>
                    <a:pt x="144048" y="36247"/>
                  </a:lnTo>
                  <a:lnTo>
                    <a:pt x="146050" y="25996"/>
                  </a:lnTo>
                  <a:lnTo>
                    <a:pt x="144048" y="15746"/>
                  </a:lnTo>
                  <a:lnTo>
                    <a:pt x="138547" y="7497"/>
                  </a:lnTo>
                  <a:lnTo>
                    <a:pt x="130298" y="1999"/>
                  </a:lnTo>
                  <a:lnTo>
                    <a:pt x="120053" y="0"/>
                  </a:lnTo>
                  <a:close/>
                </a:path>
                <a:path w="240665" h="52069">
                  <a:moveTo>
                    <a:pt x="214109" y="0"/>
                  </a:moveTo>
                  <a:lnTo>
                    <a:pt x="203859" y="1999"/>
                  </a:lnTo>
                  <a:lnTo>
                    <a:pt x="195610" y="7497"/>
                  </a:lnTo>
                  <a:lnTo>
                    <a:pt x="190111" y="15746"/>
                  </a:lnTo>
                  <a:lnTo>
                    <a:pt x="188112" y="25996"/>
                  </a:lnTo>
                  <a:lnTo>
                    <a:pt x="190111" y="36247"/>
                  </a:lnTo>
                  <a:lnTo>
                    <a:pt x="195610" y="44496"/>
                  </a:lnTo>
                  <a:lnTo>
                    <a:pt x="203859" y="49994"/>
                  </a:lnTo>
                  <a:lnTo>
                    <a:pt x="214109" y="51993"/>
                  </a:lnTo>
                  <a:lnTo>
                    <a:pt x="224354" y="49994"/>
                  </a:lnTo>
                  <a:lnTo>
                    <a:pt x="232603" y="44496"/>
                  </a:lnTo>
                  <a:lnTo>
                    <a:pt x="238105" y="36247"/>
                  </a:lnTo>
                  <a:lnTo>
                    <a:pt x="240106" y="25996"/>
                  </a:lnTo>
                  <a:lnTo>
                    <a:pt x="238105" y="15746"/>
                  </a:lnTo>
                  <a:lnTo>
                    <a:pt x="232603" y="7497"/>
                  </a:lnTo>
                  <a:lnTo>
                    <a:pt x="224354" y="1999"/>
                  </a:lnTo>
                  <a:lnTo>
                    <a:pt x="214109" y="0"/>
                  </a:lnTo>
                  <a:close/>
                </a:path>
              </a:pathLst>
            </a:custGeom>
            <a:solidFill>
              <a:srgbClr val="5E1B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68911" y="544399"/>
              <a:ext cx="113715" cy="195237"/>
            </a:xfrm>
            <a:prstGeom prst="rect">
              <a:avLst/>
            </a:prstGeom>
          </p:spPr>
        </p:pic>
      </p:grpSp>
      <p:sp>
        <p:nvSpPr>
          <p:cNvPr id="20" name="object 20"/>
          <p:cNvSpPr txBox="1">
            <a:spLocks noGrp="1"/>
          </p:cNvSpPr>
          <p:nvPr>
            <p:ph type="ftr" sz="quarter" idx="5"/>
          </p:nvPr>
        </p:nvSpPr>
        <p:spPr>
          <a:xfrm>
            <a:off x="9232901" y="6992881"/>
            <a:ext cx="935778" cy="23403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</a:t>
            </a:r>
            <a:r>
              <a:rPr spc="35" dirty="0">
                <a:latin typeface="Futura" panose="020B0602020204020303" pitchFamily="34" charset="-79"/>
                <a:cs typeface="Futura" panose="020B0602020204020303" pitchFamily="34" charset="-79"/>
              </a:rPr>
              <a:t>Pol</a:t>
            </a:r>
            <a:r>
              <a:rPr spc="35" dirty="0">
                <a:solidFill>
                  <a:srgbClr val="BEA4C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BAs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527300" y="7006249"/>
            <a:ext cx="257810" cy="2584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04</a:t>
            </a:r>
            <a:endParaRPr sz="1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/>
          <p:nvPr/>
        </p:nvSpPr>
        <p:spPr>
          <a:xfrm>
            <a:off x="0" y="540000"/>
            <a:ext cx="2647950" cy="346075"/>
          </a:xfrm>
          <a:custGeom>
            <a:avLst/>
            <a:gdLst/>
            <a:ahLst/>
            <a:cxnLst/>
            <a:rect l="l" t="t" r="r" b="b"/>
            <a:pathLst>
              <a:path w="2647950" h="346075">
                <a:moveTo>
                  <a:pt x="2476085" y="0"/>
                </a:moveTo>
                <a:lnTo>
                  <a:pt x="0" y="0"/>
                </a:lnTo>
                <a:lnTo>
                  <a:pt x="0" y="346024"/>
                </a:lnTo>
                <a:lnTo>
                  <a:pt x="2476085" y="346024"/>
                </a:lnTo>
                <a:lnTo>
                  <a:pt x="2521671" y="339843"/>
                </a:lnTo>
                <a:lnTo>
                  <a:pt x="2562633" y="322400"/>
                </a:lnTo>
                <a:lnTo>
                  <a:pt x="2597337" y="295346"/>
                </a:lnTo>
                <a:lnTo>
                  <a:pt x="2624150" y="260330"/>
                </a:lnTo>
                <a:lnTo>
                  <a:pt x="2641436" y="219002"/>
                </a:lnTo>
                <a:lnTo>
                  <a:pt x="2647561" y="173012"/>
                </a:lnTo>
                <a:lnTo>
                  <a:pt x="2641436" y="127022"/>
                </a:lnTo>
                <a:lnTo>
                  <a:pt x="2624150" y="85693"/>
                </a:lnTo>
                <a:lnTo>
                  <a:pt x="2597337" y="50677"/>
                </a:lnTo>
                <a:lnTo>
                  <a:pt x="2562633" y="23623"/>
                </a:lnTo>
                <a:lnTo>
                  <a:pt x="2521671" y="6180"/>
                </a:lnTo>
                <a:lnTo>
                  <a:pt x="2476085" y="0"/>
                </a:lnTo>
                <a:close/>
              </a:path>
            </a:pathLst>
          </a:custGeom>
          <a:solidFill>
            <a:srgbClr val="EFE8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527300" y="578025"/>
            <a:ext cx="1923800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Option</a:t>
            </a:r>
            <a:r>
              <a:rPr sz="15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15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Erarbeitung</a:t>
            </a:r>
            <a:r>
              <a:rPr sz="15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1500" spc="-5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2</a:t>
            </a:r>
            <a:endParaRPr sz="1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25471" y="1384660"/>
            <a:ext cx="9237980" cy="763274"/>
          </a:xfrm>
          <a:prstGeom prst="rect">
            <a:avLst/>
          </a:prstGeom>
        </p:spPr>
        <p:txBody>
          <a:bodyPr vert="horz" wrap="square" lIns="0" tIns="70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5" dirty="0">
                <a:latin typeface="Futura" panose="020B0602020204020303" pitchFamily="34" charset="-79"/>
                <a:cs typeface="Futura" panose="020B0602020204020303" pitchFamily="34" charset="-79"/>
              </a:rPr>
              <a:t>»Warum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glauben</a:t>
            </a:r>
            <a:r>
              <a:rPr spc="-4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Menschen</a:t>
            </a:r>
            <a:r>
              <a:rPr spc="-4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an</a:t>
            </a:r>
            <a:r>
              <a:rPr spc="-4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Verschwörungstheorien?«</a:t>
            </a:r>
          </a:p>
          <a:p>
            <a:pPr marL="12700">
              <a:lnSpc>
                <a:spcPct val="100000"/>
              </a:lnSpc>
            </a:pPr>
            <a:r>
              <a:rPr sz="2000" b="0" dirty="0">
                <a:latin typeface="Futura" panose="020B0602020204020303" pitchFamily="34" charset="-79"/>
                <a:cs typeface="Futura" panose="020B0602020204020303" pitchFamily="34" charset="-79"/>
              </a:rPr>
              <a:t>Ursachen</a:t>
            </a:r>
            <a:r>
              <a:rPr sz="2000" b="0" spc="-4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b="0" dirty="0">
                <a:latin typeface="Futura" panose="020B0602020204020303" pitchFamily="34" charset="-79"/>
                <a:cs typeface="Futura" panose="020B0602020204020303" pitchFamily="34" charset="-79"/>
              </a:rPr>
              <a:t>für</a:t>
            </a:r>
            <a:r>
              <a:rPr sz="2000" b="0"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b="0" dirty="0">
                <a:latin typeface="Futura" panose="020B0602020204020303" pitchFamily="34" charset="-79"/>
                <a:cs typeface="Futura" panose="020B0602020204020303" pitchFamily="34" charset="-79"/>
              </a:rPr>
              <a:t>den</a:t>
            </a:r>
            <a:r>
              <a:rPr sz="2000" b="0"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b="0" dirty="0">
                <a:latin typeface="Futura" panose="020B0602020204020303" pitchFamily="34" charset="-79"/>
                <a:cs typeface="Futura" panose="020B0602020204020303" pitchFamily="34" charset="-79"/>
              </a:rPr>
              <a:t>Glauben</a:t>
            </a:r>
            <a:r>
              <a:rPr sz="2000" b="0"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b="0" dirty="0">
                <a:latin typeface="Futura" panose="020B0602020204020303" pitchFamily="34" charset="-79"/>
                <a:cs typeface="Futura" panose="020B0602020204020303" pitchFamily="34" charset="-79"/>
              </a:rPr>
              <a:t>an</a:t>
            </a:r>
            <a:r>
              <a:rPr sz="2000" b="0"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b="0" spc="-10" dirty="0">
                <a:latin typeface="Futura" panose="020B0602020204020303" pitchFamily="34" charset="-79"/>
                <a:cs typeface="Futura" panose="020B0602020204020303" pitchFamily="34" charset="-79"/>
              </a:rPr>
              <a:t>Verschwörungstheorien</a:t>
            </a:r>
            <a:r>
              <a:rPr sz="2000" b="0"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b="0" spc="-20" dirty="0">
                <a:latin typeface="Futura" panose="020B0602020204020303" pitchFamily="34" charset="-79"/>
                <a:cs typeface="Futura" panose="020B0602020204020303" pitchFamily="34" charset="-79"/>
              </a:rPr>
              <a:t>(VT)</a:t>
            </a:r>
            <a:endParaRPr sz="20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2994" y="2927802"/>
            <a:ext cx="3501009" cy="2788272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79792" y="6016397"/>
            <a:ext cx="1938413" cy="170662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xfrm>
            <a:off x="4514270" y="2714625"/>
            <a:ext cx="6179130" cy="35994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Soziales</a:t>
            </a:r>
            <a:r>
              <a:rPr spc="-6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Umfeld,</a:t>
            </a:r>
            <a:r>
              <a:rPr spc="-5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5" dirty="0">
                <a:latin typeface="Futura" panose="020B0602020204020303" pitchFamily="34" charset="-79"/>
                <a:cs typeface="Futura" panose="020B0602020204020303" pitchFamily="34" charset="-79"/>
              </a:rPr>
              <a:t>Soziale</a:t>
            </a:r>
            <a:r>
              <a:rPr spc="-5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5" dirty="0">
                <a:latin typeface="Futura" panose="020B0602020204020303" pitchFamily="34" charset="-79"/>
                <a:cs typeface="Futura" panose="020B0602020204020303" pitchFamily="34" charset="-79"/>
              </a:rPr>
              <a:t>Gruppen</a:t>
            </a:r>
            <a:r>
              <a:rPr spc="-5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&amp;</a:t>
            </a:r>
            <a:r>
              <a:rPr spc="-5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Institutionen:</a:t>
            </a: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pc="-10" dirty="0">
              <a:latin typeface="Futura" panose="020B0602020204020303" pitchFamily="34" charset="-79"/>
              <a:cs typeface="Futura" panose="020B0602020204020303" pitchFamily="34" charset="-79"/>
            </a:endParaRPr>
          </a:p>
          <a:p>
            <a:pPr marL="254000" marR="1365250">
              <a:lnSpc>
                <a:spcPct val="108300"/>
              </a:lnSpc>
            </a:pPr>
            <a:r>
              <a:rPr b="0" spc="-20" dirty="0">
                <a:latin typeface="Futura" panose="020B0602020204020303" pitchFamily="34" charset="-79"/>
                <a:cs typeface="Futura" panose="020B0602020204020303" pitchFamily="34" charset="-79"/>
              </a:rPr>
              <a:t>Gruppendruck,</a:t>
            </a:r>
            <a:r>
              <a:rPr b="0" spc="-5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b="0" spc="-30" dirty="0">
                <a:latin typeface="Futura" panose="020B0602020204020303" pitchFamily="34" charset="-79"/>
                <a:cs typeface="Futura" panose="020B0602020204020303" pitchFamily="34" charset="-79"/>
              </a:rPr>
              <a:t>sozialer</a:t>
            </a:r>
            <a:r>
              <a:rPr b="0" spc="-5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b="0" spc="-10" dirty="0">
                <a:latin typeface="Futura" panose="020B0602020204020303" pitchFamily="34" charset="-79"/>
                <a:cs typeface="Futura" panose="020B0602020204020303" pitchFamily="34" charset="-79"/>
              </a:rPr>
              <a:t>Einfluss </a:t>
            </a:r>
            <a:r>
              <a:rPr b="0" spc="-20" dirty="0">
                <a:latin typeface="Futura" panose="020B0602020204020303" pitchFamily="34" charset="-79"/>
                <a:cs typeface="Futura" panose="020B0602020204020303" pitchFamily="34" charset="-79"/>
              </a:rPr>
              <a:t>Reaktanz</a:t>
            </a:r>
            <a:r>
              <a:rPr b="0" spc="-5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b="0" dirty="0">
                <a:latin typeface="Futura" panose="020B0602020204020303" pitchFamily="34" charset="-79"/>
                <a:cs typeface="Futura" panose="020B0602020204020303" pitchFamily="34" charset="-79"/>
              </a:rPr>
              <a:t>bei</a:t>
            </a:r>
            <a:r>
              <a:rPr b="0" spc="-5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b="0" spc="-35" dirty="0">
                <a:latin typeface="Futura" panose="020B0602020204020303" pitchFamily="34" charset="-79"/>
                <a:cs typeface="Futura" panose="020B0602020204020303" pitchFamily="34" charset="-79"/>
              </a:rPr>
              <a:t>(inhaltlicher)</a:t>
            </a:r>
            <a:r>
              <a:rPr b="0" spc="-5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b="0" spc="-25" dirty="0">
                <a:latin typeface="Futura" panose="020B0602020204020303" pitchFamily="34" charset="-79"/>
                <a:cs typeface="Futura" panose="020B0602020204020303" pitchFamily="34" charset="-79"/>
              </a:rPr>
              <a:t>Konfrontation</a:t>
            </a:r>
          </a:p>
          <a:p>
            <a:pPr marL="12700" marR="1115695" indent="241300">
              <a:lnSpc>
                <a:spcPct val="108300"/>
              </a:lnSpc>
            </a:pPr>
            <a:r>
              <a:rPr b="0" spc="-25" dirty="0">
                <a:latin typeface="Futura" panose="020B0602020204020303" pitchFamily="34" charset="-79"/>
                <a:cs typeface="Futura" panose="020B0602020204020303" pitchFamily="34" charset="-79"/>
              </a:rPr>
              <a:t>Gruppenaufwertung</a:t>
            </a:r>
            <a:r>
              <a:rPr b="0"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b="0" spc="-65" dirty="0">
                <a:latin typeface="Futura" panose="020B0602020204020303" pitchFamily="34" charset="-79"/>
                <a:cs typeface="Futura" panose="020B0602020204020303" pitchFamily="34" charset="-79"/>
              </a:rPr>
              <a:t>(»Wir</a:t>
            </a:r>
            <a:r>
              <a:rPr b="0" spc="-2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b="0" spc="-10" dirty="0">
                <a:latin typeface="Futura" panose="020B0602020204020303" pitchFamily="34" charset="-79"/>
                <a:cs typeface="Futura" panose="020B0602020204020303" pitchFamily="34" charset="-79"/>
              </a:rPr>
              <a:t>sind</a:t>
            </a:r>
            <a:r>
              <a:rPr b="0" spc="-2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b="0" spc="-10" dirty="0">
                <a:latin typeface="Futura" panose="020B0602020204020303" pitchFamily="34" charset="-79"/>
                <a:cs typeface="Futura" panose="020B0602020204020303" pitchFamily="34" charset="-79"/>
              </a:rPr>
              <a:t>besonders, </a:t>
            </a:r>
            <a:r>
              <a:rPr b="0" dirty="0"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b="0" spc="-8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b="0" spc="-25" dirty="0">
                <a:latin typeface="Futura" panose="020B0602020204020303" pitchFamily="34" charset="-79"/>
                <a:cs typeface="Futura" panose="020B0602020204020303" pitchFamily="34" charset="-79"/>
              </a:rPr>
              <a:t>anderen</a:t>
            </a:r>
            <a:r>
              <a:rPr b="0" spc="-7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b="0" spc="-10" dirty="0">
                <a:latin typeface="Futura" panose="020B0602020204020303" pitchFamily="34" charset="-79"/>
                <a:cs typeface="Futura" panose="020B0602020204020303" pitchFamily="34" charset="-79"/>
              </a:rPr>
              <a:t>Schlafschafe«)</a:t>
            </a:r>
          </a:p>
          <a:p>
            <a:pPr marL="253365" marR="880110">
              <a:lnSpc>
                <a:spcPct val="108300"/>
              </a:lnSpc>
            </a:pPr>
            <a:r>
              <a:rPr b="0" dirty="0">
                <a:latin typeface="Futura" panose="020B0602020204020303" pitchFamily="34" charset="-79"/>
                <a:cs typeface="Futura" panose="020B0602020204020303" pitchFamily="34" charset="-79"/>
              </a:rPr>
              <a:t>Echokammern,</a:t>
            </a:r>
            <a:r>
              <a:rPr b="0" spc="-2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b="0" dirty="0">
                <a:latin typeface="Futura" panose="020B0602020204020303" pitchFamily="34" charset="-79"/>
                <a:cs typeface="Futura" panose="020B0602020204020303" pitchFamily="34" charset="-79"/>
              </a:rPr>
              <a:t>Algorithmen</a:t>
            </a:r>
            <a:r>
              <a:rPr b="0" spc="-2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b="0" dirty="0">
                <a:latin typeface="Futura" panose="020B0602020204020303" pitchFamily="34" charset="-79"/>
                <a:cs typeface="Futura" panose="020B0602020204020303" pitchFamily="34" charset="-79"/>
              </a:rPr>
              <a:t>in</a:t>
            </a:r>
            <a:r>
              <a:rPr b="0" spc="-2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b="0" spc="-10" dirty="0">
                <a:latin typeface="Futura" panose="020B0602020204020303" pitchFamily="34" charset="-79"/>
                <a:cs typeface="Futura" panose="020B0602020204020303" pitchFamily="34" charset="-79"/>
              </a:rPr>
              <a:t>Social-Media Subkulturen</a:t>
            </a:r>
          </a:p>
          <a:p>
            <a:pPr marL="254000">
              <a:lnSpc>
                <a:spcPct val="100000"/>
              </a:lnSpc>
              <a:spcBef>
                <a:spcPts val="200"/>
              </a:spcBef>
            </a:pPr>
            <a:r>
              <a:rPr b="0" dirty="0">
                <a:latin typeface="Futura" panose="020B0602020204020303" pitchFamily="34" charset="-79"/>
                <a:cs typeface="Futura" panose="020B0602020204020303" pitchFamily="34" charset="-79"/>
              </a:rPr>
              <a:t>Kommerzielle</a:t>
            </a:r>
            <a:r>
              <a:rPr b="0"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b="0" dirty="0">
                <a:latin typeface="Futura" panose="020B0602020204020303" pitchFamily="34" charset="-79"/>
                <a:cs typeface="Futura" panose="020B0602020204020303" pitchFamily="34" charset="-79"/>
              </a:rPr>
              <a:t>Funktion</a:t>
            </a:r>
            <a:r>
              <a:rPr b="0"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b="0" dirty="0">
                <a:latin typeface="Futura" panose="020B0602020204020303" pitchFamily="34" charset="-79"/>
                <a:cs typeface="Futura" panose="020B0602020204020303" pitchFamily="34" charset="-79"/>
              </a:rPr>
              <a:t>(VT</a:t>
            </a:r>
            <a:r>
              <a:rPr b="0"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b="0" dirty="0">
                <a:latin typeface="Futura" panose="020B0602020204020303" pitchFamily="34" charset="-79"/>
                <a:cs typeface="Futura" panose="020B0602020204020303" pitchFamily="34" charset="-79"/>
              </a:rPr>
              <a:t>als</a:t>
            </a:r>
            <a:r>
              <a:rPr b="0"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b="0" spc="-10" dirty="0">
                <a:latin typeface="Futura" panose="020B0602020204020303" pitchFamily="34" charset="-79"/>
                <a:cs typeface="Futura" panose="020B0602020204020303" pitchFamily="34" charset="-79"/>
              </a:rPr>
              <a:t>Markt)</a:t>
            </a:r>
          </a:p>
          <a:p>
            <a:pPr marL="253365" marR="203835">
              <a:lnSpc>
                <a:spcPct val="108300"/>
              </a:lnSpc>
              <a:spcBef>
                <a:spcPts val="5"/>
              </a:spcBef>
            </a:pPr>
            <a:r>
              <a:rPr b="0" dirty="0">
                <a:latin typeface="Futura" panose="020B0602020204020303" pitchFamily="34" charset="-79"/>
                <a:cs typeface="Futura" panose="020B0602020204020303" pitchFamily="34" charset="-79"/>
              </a:rPr>
              <a:t>Entfremdung</a:t>
            </a:r>
            <a:r>
              <a:rPr b="0" spc="-2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b="0" dirty="0">
                <a:latin typeface="Futura" panose="020B0602020204020303" pitchFamily="34" charset="-79"/>
                <a:cs typeface="Futura" panose="020B0602020204020303" pitchFamily="34" charset="-79"/>
              </a:rPr>
              <a:t>in</a:t>
            </a:r>
            <a:r>
              <a:rPr b="0" spc="-2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b="0" dirty="0">
                <a:latin typeface="Futura" panose="020B0602020204020303" pitchFamily="34" charset="-79"/>
                <a:cs typeface="Futura" panose="020B0602020204020303" pitchFamily="34" charset="-79"/>
              </a:rPr>
              <a:t>der</a:t>
            </a:r>
            <a:r>
              <a:rPr b="0" spc="-2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b="0" dirty="0">
                <a:latin typeface="Futura" panose="020B0602020204020303" pitchFamily="34" charset="-79"/>
                <a:cs typeface="Futura" panose="020B0602020204020303" pitchFamily="34" charset="-79"/>
              </a:rPr>
              <a:t>Gesellschaft</a:t>
            </a:r>
            <a:r>
              <a:rPr b="0" spc="-2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b="0" dirty="0">
                <a:latin typeface="Futura" panose="020B0602020204020303" pitchFamily="34" charset="-79"/>
                <a:cs typeface="Futura" panose="020B0602020204020303" pitchFamily="34" charset="-79"/>
              </a:rPr>
              <a:t>und</a:t>
            </a:r>
            <a:r>
              <a:rPr b="0" spc="-2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b="0" dirty="0">
                <a:latin typeface="Futura" panose="020B0602020204020303" pitchFamily="34" charset="-79"/>
                <a:cs typeface="Futura" panose="020B0602020204020303" pitchFamily="34" charset="-79"/>
              </a:rPr>
              <a:t>von</a:t>
            </a:r>
            <a:r>
              <a:rPr b="0" spc="-2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b="0" dirty="0">
                <a:latin typeface="Futura" panose="020B0602020204020303" pitchFamily="34" charset="-79"/>
                <a:cs typeface="Futura" panose="020B0602020204020303" pitchFamily="34" charset="-79"/>
              </a:rPr>
              <a:t>der</a:t>
            </a:r>
            <a:r>
              <a:rPr b="0" spc="-2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b="0" spc="-10" dirty="0">
                <a:latin typeface="Futura" panose="020B0602020204020303" pitchFamily="34" charset="-79"/>
                <a:cs typeface="Futura" panose="020B0602020204020303" pitchFamily="34" charset="-79"/>
              </a:rPr>
              <a:t>Politik Manipulationsfunktion</a:t>
            </a:r>
          </a:p>
        </p:txBody>
      </p:sp>
      <p:sp>
        <p:nvSpPr>
          <p:cNvPr id="7" name="object 7"/>
          <p:cNvSpPr/>
          <p:nvPr/>
        </p:nvSpPr>
        <p:spPr>
          <a:xfrm>
            <a:off x="4526967" y="3450323"/>
            <a:ext cx="131445" cy="139700"/>
          </a:xfrm>
          <a:custGeom>
            <a:avLst/>
            <a:gdLst/>
            <a:ahLst/>
            <a:cxnLst/>
            <a:rect l="l" t="t" r="r" b="b"/>
            <a:pathLst>
              <a:path w="131445" h="139700">
                <a:moveTo>
                  <a:pt x="0" y="0"/>
                </a:moveTo>
                <a:lnTo>
                  <a:pt x="0" y="139090"/>
                </a:lnTo>
                <a:lnTo>
                  <a:pt x="131368" y="69545"/>
                </a:lnTo>
                <a:lnTo>
                  <a:pt x="0" y="0"/>
                </a:lnTo>
                <a:close/>
              </a:path>
            </a:pathLst>
          </a:custGeom>
          <a:solidFill>
            <a:srgbClr val="5E1B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526967" y="3786371"/>
            <a:ext cx="131445" cy="139700"/>
          </a:xfrm>
          <a:custGeom>
            <a:avLst/>
            <a:gdLst/>
            <a:ahLst/>
            <a:cxnLst/>
            <a:rect l="l" t="t" r="r" b="b"/>
            <a:pathLst>
              <a:path w="131445" h="139700">
                <a:moveTo>
                  <a:pt x="0" y="0"/>
                </a:moveTo>
                <a:lnTo>
                  <a:pt x="0" y="139090"/>
                </a:lnTo>
                <a:lnTo>
                  <a:pt x="131368" y="69545"/>
                </a:lnTo>
                <a:lnTo>
                  <a:pt x="0" y="0"/>
                </a:lnTo>
                <a:close/>
              </a:path>
            </a:pathLst>
          </a:custGeom>
          <a:solidFill>
            <a:srgbClr val="5E1B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526967" y="4122420"/>
            <a:ext cx="131445" cy="139700"/>
          </a:xfrm>
          <a:custGeom>
            <a:avLst/>
            <a:gdLst/>
            <a:ahLst/>
            <a:cxnLst/>
            <a:rect l="l" t="t" r="r" b="b"/>
            <a:pathLst>
              <a:path w="131445" h="139700">
                <a:moveTo>
                  <a:pt x="0" y="0"/>
                </a:moveTo>
                <a:lnTo>
                  <a:pt x="0" y="139090"/>
                </a:lnTo>
                <a:lnTo>
                  <a:pt x="131368" y="69545"/>
                </a:lnTo>
                <a:lnTo>
                  <a:pt x="0" y="0"/>
                </a:lnTo>
                <a:close/>
              </a:path>
            </a:pathLst>
          </a:custGeom>
          <a:solidFill>
            <a:srgbClr val="5E1B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526967" y="4771694"/>
            <a:ext cx="131445" cy="139700"/>
          </a:xfrm>
          <a:custGeom>
            <a:avLst/>
            <a:gdLst/>
            <a:ahLst/>
            <a:cxnLst/>
            <a:rect l="l" t="t" r="r" b="b"/>
            <a:pathLst>
              <a:path w="131445" h="139700">
                <a:moveTo>
                  <a:pt x="0" y="0"/>
                </a:moveTo>
                <a:lnTo>
                  <a:pt x="0" y="139090"/>
                </a:lnTo>
                <a:lnTo>
                  <a:pt x="131368" y="69545"/>
                </a:lnTo>
                <a:lnTo>
                  <a:pt x="0" y="0"/>
                </a:lnTo>
                <a:close/>
              </a:path>
            </a:pathLst>
          </a:custGeom>
          <a:solidFill>
            <a:srgbClr val="5E1B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526967" y="5102651"/>
            <a:ext cx="131445" cy="139700"/>
          </a:xfrm>
          <a:custGeom>
            <a:avLst/>
            <a:gdLst/>
            <a:ahLst/>
            <a:cxnLst/>
            <a:rect l="l" t="t" r="r" b="b"/>
            <a:pathLst>
              <a:path w="131445" h="139700">
                <a:moveTo>
                  <a:pt x="0" y="0"/>
                </a:moveTo>
                <a:lnTo>
                  <a:pt x="0" y="139090"/>
                </a:lnTo>
                <a:lnTo>
                  <a:pt x="131368" y="69545"/>
                </a:lnTo>
                <a:lnTo>
                  <a:pt x="0" y="0"/>
                </a:lnTo>
                <a:close/>
              </a:path>
            </a:pathLst>
          </a:custGeom>
          <a:solidFill>
            <a:srgbClr val="5E1B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26967" y="5433607"/>
            <a:ext cx="131445" cy="139700"/>
          </a:xfrm>
          <a:custGeom>
            <a:avLst/>
            <a:gdLst/>
            <a:ahLst/>
            <a:cxnLst/>
            <a:rect l="l" t="t" r="r" b="b"/>
            <a:pathLst>
              <a:path w="131445" h="139700">
                <a:moveTo>
                  <a:pt x="0" y="0"/>
                </a:moveTo>
                <a:lnTo>
                  <a:pt x="0" y="139090"/>
                </a:lnTo>
                <a:lnTo>
                  <a:pt x="131368" y="69545"/>
                </a:lnTo>
                <a:lnTo>
                  <a:pt x="0" y="0"/>
                </a:lnTo>
                <a:close/>
              </a:path>
            </a:pathLst>
          </a:custGeom>
          <a:solidFill>
            <a:srgbClr val="5E1B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26967" y="5764562"/>
            <a:ext cx="131445" cy="139700"/>
          </a:xfrm>
          <a:custGeom>
            <a:avLst/>
            <a:gdLst/>
            <a:ahLst/>
            <a:cxnLst/>
            <a:rect l="l" t="t" r="r" b="b"/>
            <a:pathLst>
              <a:path w="131445" h="139700">
                <a:moveTo>
                  <a:pt x="0" y="0"/>
                </a:moveTo>
                <a:lnTo>
                  <a:pt x="0" y="139090"/>
                </a:lnTo>
                <a:lnTo>
                  <a:pt x="131368" y="69545"/>
                </a:lnTo>
                <a:lnTo>
                  <a:pt x="0" y="0"/>
                </a:lnTo>
                <a:close/>
              </a:path>
            </a:pathLst>
          </a:custGeom>
          <a:solidFill>
            <a:srgbClr val="5E1B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526967" y="6095518"/>
            <a:ext cx="131445" cy="139700"/>
          </a:xfrm>
          <a:custGeom>
            <a:avLst/>
            <a:gdLst/>
            <a:ahLst/>
            <a:cxnLst/>
            <a:rect l="l" t="t" r="r" b="b"/>
            <a:pathLst>
              <a:path w="131445" h="139700">
                <a:moveTo>
                  <a:pt x="0" y="0"/>
                </a:moveTo>
                <a:lnTo>
                  <a:pt x="0" y="139090"/>
                </a:lnTo>
                <a:lnTo>
                  <a:pt x="131368" y="69545"/>
                </a:lnTo>
                <a:lnTo>
                  <a:pt x="0" y="0"/>
                </a:lnTo>
                <a:close/>
              </a:path>
            </a:pathLst>
          </a:custGeom>
          <a:solidFill>
            <a:srgbClr val="5E1B7A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5" name="object 15"/>
          <p:cNvGrpSpPr/>
          <p:nvPr/>
        </p:nvGrpSpPr>
        <p:grpSpPr>
          <a:xfrm>
            <a:off x="9345934" y="450557"/>
            <a:ext cx="844550" cy="593725"/>
            <a:chOff x="9345934" y="450557"/>
            <a:chExt cx="844550" cy="593725"/>
          </a:xfrm>
        </p:grpSpPr>
        <p:sp>
          <p:nvSpPr>
            <p:cNvPr id="16" name="object 16"/>
            <p:cNvSpPr/>
            <p:nvPr/>
          </p:nvSpPr>
          <p:spPr>
            <a:xfrm>
              <a:off x="9509780" y="576738"/>
              <a:ext cx="670560" cy="457834"/>
            </a:xfrm>
            <a:custGeom>
              <a:avLst/>
              <a:gdLst/>
              <a:ahLst/>
              <a:cxnLst/>
              <a:rect l="l" t="t" r="r" b="b"/>
              <a:pathLst>
                <a:path w="670559" h="457834">
                  <a:moveTo>
                    <a:pt x="328028" y="426643"/>
                  </a:moveTo>
                  <a:lnTo>
                    <a:pt x="268011" y="423330"/>
                  </a:lnTo>
                  <a:lnTo>
                    <a:pt x="211955" y="413744"/>
                  </a:lnTo>
                  <a:lnTo>
                    <a:pt x="160687" y="398416"/>
                  </a:lnTo>
                  <a:lnTo>
                    <a:pt x="115037" y="377880"/>
                  </a:lnTo>
                  <a:lnTo>
                    <a:pt x="75830" y="352666"/>
                  </a:lnTo>
                  <a:lnTo>
                    <a:pt x="43896" y="323307"/>
                  </a:lnTo>
                  <a:lnTo>
                    <a:pt x="20061" y="290333"/>
                  </a:lnTo>
                  <a:lnTo>
                    <a:pt x="5153" y="254277"/>
                  </a:lnTo>
                  <a:lnTo>
                    <a:pt x="0" y="215671"/>
                  </a:lnTo>
                  <a:lnTo>
                    <a:pt x="4388" y="180691"/>
                  </a:lnTo>
                  <a:lnTo>
                    <a:pt x="37421" y="116563"/>
                  </a:lnTo>
                  <a:lnTo>
                    <a:pt x="64686" y="88303"/>
                  </a:lnTo>
                  <a:lnTo>
                    <a:pt x="98196" y="63172"/>
                  </a:lnTo>
                  <a:lnTo>
                    <a:pt x="137261" y="41615"/>
                  </a:lnTo>
                  <a:lnTo>
                    <a:pt x="181191" y="24075"/>
                  </a:lnTo>
                  <a:lnTo>
                    <a:pt x="229295" y="10996"/>
                  </a:lnTo>
                  <a:lnTo>
                    <a:pt x="280884" y="2823"/>
                  </a:lnTo>
                  <a:lnTo>
                    <a:pt x="335267" y="0"/>
                  </a:lnTo>
                  <a:lnTo>
                    <a:pt x="389653" y="2823"/>
                  </a:lnTo>
                  <a:lnTo>
                    <a:pt x="441245" y="10996"/>
                  </a:lnTo>
                  <a:lnTo>
                    <a:pt x="489351" y="24075"/>
                  </a:lnTo>
                  <a:lnTo>
                    <a:pt x="533283" y="41615"/>
                  </a:lnTo>
                  <a:lnTo>
                    <a:pt x="572349" y="63172"/>
                  </a:lnTo>
                  <a:lnTo>
                    <a:pt x="605860" y="88303"/>
                  </a:lnTo>
                  <a:lnTo>
                    <a:pt x="633125" y="116563"/>
                  </a:lnTo>
                  <a:lnTo>
                    <a:pt x="666159" y="180691"/>
                  </a:lnTo>
                  <a:lnTo>
                    <a:pt x="670547" y="215671"/>
                  </a:lnTo>
                  <a:lnTo>
                    <a:pt x="665802" y="252032"/>
                  </a:lnTo>
                  <a:lnTo>
                    <a:pt x="652084" y="286431"/>
                  </a:lnTo>
                  <a:lnTo>
                    <a:pt x="630170" y="318364"/>
                  </a:lnTo>
                  <a:lnTo>
                    <a:pt x="600836" y="347332"/>
                  </a:lnTo>
                  <a:lnTo>
                    <a:pt x="602474" y="371272"/>
                  </a:lnTo>
                  <a:lnTo>
                    <a:pt x="624773" y="408351"/>
                  </a:lnTo>
                  <a:lnTo>
                    <a:pt x="650668" y="442431"/>
                  </a:lnTo>
                  <a:lnTo>
                    <a:pt x="663092" y="457377"/>
                  </a:lnTo>
                  <a:lnTo>
                    <a:pt x="597258" y="455188"/>
                  </a:lnTo>
                  <a:lnTo>
                    <a:pt x="556185" y="451292"/>
                  </a:lnTo>
                  <a:lnTo>
                    <a:pt x="522658" y="442842"/>
                  </a:lnTo>
                  <a:lnTo>
                    <a:pt x="479463" y="426986"/>
                  </a:lnTo>
                  <a:lnTo>
                    <a:pt x="444228" y="420514"/>
                  </a:lnTo>
                  <a:lnTo>
                    <a:pt x="402812" y="421109"/>
                  </a:lnTo>
                  <a:lnTo>
                    <a:pt x="361862" y="424557"/>
                  </a:lnTo>
                  <a:lnTo>
                    <a:pt x="328028" y="426643"/>
                  </a:lnTo>
                  <a:close/>
                </a:path>
              </a:pathLst>
            </a:custGeom>
            <a:ln w="19608">
              <a:solidFill>
                <a:srgbClr val="5E1B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355739" y="460362"/>
              <a:ext cx="554990" cy="381635"/>
            </a:xfrm>
            <a:custGeom>
              <a:avLst/>
              <a:gdLst/>
              <a:ahLst/>
              <a:cxnLst/>
              <a:rect l="l" t="t" r="r" b="b"/>
              <a:pathLst>
                <a:path w="554990" h="381634">
                  <a:moveTo>
                    <a:pt x="277355" y="0"/>
                  </a:moveTo>
                  <a:lnTo>
                    <a:pt x="221459" y="3626"/>
                  </a:lnTo>
                  <a:lnTo>
                    <a:pt x="169397" y="14027"/>
                  </a:lnTo>
                  <a:lnTo>
                    <a:pt x="122285" y="30485"/>
                  </a:lnTo>
                  <a:lnTo>
                    <a:pt x="81237" y="52281"/>
                  </a:lnTo>
                  <a:lnTo>
                    <a:pt x="47369" y="78697"/>
                  </a:lnTo>
                  <a:lnTo>
                    <a:pt x="21796" y="109015"/>
                  </a:lnTo>
                  <a:lnTo>
                    <a:pt x="0" y="178485"/>
                  </a:lnTo>
                  <a:lnTo>
                    <a:pt x="3926" y="208584"/>
                  </a:lnTo>
                  <a:lnTo>
                    <a:pt x="15276" y="237055"/>
                  </a:lnTo>
                  <a:lnTo>
                    <a:pt x="33405" y="263482"/>
                  </a:lnTo>
                  <a:lnTo>
                    <a:pt x="57670" y="287451"/>
                  </a:lnTo>
                  <a:lnTo>
                    <a:pt x="56315" y="307266"/>
                  </a:lnTo>
                  <a:lnTo>
                    <a:pt x="37869" y="337956"/>
                  </a:lnTo>
                  <a:lnTo>
                    <a:pt x="16449" y="366165"/>
                  </a:lnTo>
                  <a:lnTo>
                    <a:pt x="6172" y="378536"/>
                  </a:lnTo>
                  <a:lnTo>
                    <a:pt x="62909" y="381579"/>
                  </a:lnTo>
                  <a:lnTo>
                    <a:pt x="97645" y="379974"/>
                  </a:lnTo>
                  <a:lnTo>
                    <a:pt x="124620" y="371363"/>
                  </a:lnTo>
                  <a:lnTo>
                    <a:pt x="158076" y="353390"/>
                  </a:lnTo>
                  <a:lnTo>
                    <a:pt x="182739" y="348084"/>
                  </a:lnTo>
                  <a:lnTo>
                    <a:pt x="215334" y="349972"/>
                  </a:lnTo>
                  <a:lnTo>
                    <a:pt x="249120" y="354467"/>
                  </a:lnTo>
                  <a:lnTo>
                    <a:pt x="277355" y="356984"/>
                  </a:lnTo>
                  <a:lnTo>
                    <a:pt x="333250" y="353358"/>
                  </a:lnTo>
                  <a:lnTo>
                    <a:pt x="385312" y="342958"/>
                  </a:lnTo>
                  <a:lnTo>
                    <a:pt x="432425" y="326501"/>
                  </a:lnTo>
                  <a:lnTo>
                    <a:pt x="473473" y="304706"/>
                  </a:lnTo>
                  <a:lnTo>
                    <a:pt x="507341" y="278289"/>
                  </a:lnTo>
                  <a:lnTo>
                    <a:pt x="532914" y="247968"/>
                  </a:lnTo>
                  <a:lnTo>
                    <a:pt x="554710" y="178485"/>
                  </a:lnTo>
                  <a:lnTo>
                    <a:pt x="549075" y="142517"/>
                  </a:lnTo>
                  <a:lnTo>
                    <a:pt x="507341" y="78697"/>
                  </a:lnTo>
                  <a:lnTo>
                    <a:pt x="473473" y="52281"/>
                  </a:lnTo>
                  <a:lnTo>
                    <a:pt x="432425" y="30485"/>
                  </a:lnTo>
                  <a:lnTo>
                    <a:pt x="385312" y="14027"/>
                  </a:lnTo>
                  <a:lnTo>
                    <a:pt x="333250" y="3626"/>
                  </a:lnTo>
                  <a:lnTo>
                    <a:pt x="2773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9355739" y="460362"/>
              <a:ext cx="554990" cy="381635"/>
            </a:xfrm>
            <a:custGeom>
              <a:avLst/>
              <a:gdLst/>
              <a:ahLst/>
              <a:cxnLst/>
              <a:rect l="l" t="t" r="r" b="b"/>
              <a:pathLst>
                <a:path w="554990" h="381634">
                  <a:moveTo>
                    <a:pt x="277355" y="356984"/>
                  </a:moveTo>
                  <a:lnTo>
                    <a:pt x="333250" y="353358"/>
                  </a:lnTo>
                  <a:lnTo>
                    <a:pt x="385312" y="342958"/>
                  </a:lnTo>
                  <a:lnTo>
                    <a:pt x="432425" y="326501"/>
                  </a:lnTo>
                  <a:lnTo>
                    <a:pt x="473473" y="304706"/>
                  </a:lnTo>
                  <a:lnTo>
                    <a:pt x="507341" y="278289"/>
                  </a:lnTo>
                  <a:lnTo>
                    <a:pt x="532914" y="247968"/>
                  </a:lnTo>
                  <a:lnTo>
                    <a:pt x="554710" y="178485"/>
                  </a:lnTo>
                  <a:lnTo>
                    <a:pt x="549075" y="142517"/>
                  </a:lnTo>
                  <a:lnTo>
                    <a:pt x="507341" y="78697"/>
                  </a:lnTo>
                  <a:lnTo>
                    <a:pt x="473473" y="52281"/>
                  </a:lnTo>
                  <a:lnTo>
                    <a:pt x="432425" y="30485"/>
                  </a:lnTo>
                  <a:lnTo>
                    <a:pt x="385312" y="14027"/>
                  </a:lnTo>
                  <a:lnTo>
                    <a:pt x="333250" y="3626"/>
                  </a:lnTo>
                  <a:lnTo>
                    <a:pt x="277355" y="0"/>
                  </a:lnTo>
                  <a:lnTo>
                    <a:pt x="221459" y="3626"/>
                  </a:lnTo>
                  <a:lnTo>
                    <a:pt x="169397" y="14027"/>
                  </a:lnTo>
                  <a:lnTo>
                    <a:pt x="122285" y="30485"/>
                  </a:lnTo>
                  <a:lnTo>
                    <a:pt x="81237" y="52281"/>
                  </a:lnTo>
                  <a:lnTo>
                    <a:pt x="47369" y="78697"/>
                  </a:lnTo>
                  <a:lnTo>
                    <a:pt x="21796" y="109015"/>
                  </a:lnTo>
                  <a:lnTo>
                    <a:pt x="0" y="178485"/>
                  </a:lnTo>
                  <a:lnTo>
                    <a:pt x="3926" y="208584"/>
                  </a:lnTo>
                  <a:lnTo>
                    <a:pt x="15276" y="237055"/>
                  </a:lnTo>
                  <a:lnTo>
                    <a:pt x="33405" y="263482"/>
                  </a:lnTo>
                  <a:lnTo>
                    <a:pt x="57670" y="287451"/>
                  </a:lnTo>
                  <a:lnTo>
                    <a:pt x="56315" y="307266"/>
                  </a:lnTo>
                  <a:lnTo>
                    <a:pt x="37869" y="337956"/>
                  </a:lnTo>
                  <a:lnTo>
                    <a:pt x="16449" y="366165"/>
                  </a:lnTo>
                  <a:lnTo>
                    <a:pt x="6172" y="378536"/>
                  </a:lnTo>
                  <a:lnTo>
                    <a:pt x="62909" y="381579"/>
                  </a:lnTo>
                  <a:lnTo>
                    <a:pt x="97645" y="379974"/>
                  </a:lnTo>
                  <a:lnTo>
                    <a:pt x="124620" y="371363"/>
                  </a:lnTo>
                  <a:lnTo>
                    <a:pt x="158076" y="353390"/>
                  </a:lnTo>
                  <a:lnTo>
                    <a:pt x="182739" y="348084"/>
                  </a:lnTo>
                  <a:lnTo>
                    <a:pt x="215334" y="349972"/>
                  </a:lnTo>
                  <a:lnTo>
                    <a:pt x="249120" y="354467"/>
                  </a:lnTo>
                  <a:lnTo>
                    <a:pt x="277355" y="356984"/>
                  </a:lnTo>
                  <a:close/>
                </a:path>
              </a:pathLst>
            </a:custGeom>
            <a:ln w="19608">
              <a:solidFill>
                <a:srgbClr val="5E1B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9733903" y="789913"/>
              <a:ext cx="240665" cy="52069"/>
            </a:xfrm>
            <a:custGeom>
              <a:avLst/>
              <a:gdLst/>
              <a:ahLst/>
              <a:cxnLst/>
              <a:rect l="l" t="t" r="r" b="b"/>
              <a:pathLst>
                <a:path w="240665" h="52069">
                  <a:moveTo>
                    <a:pt x="25996" y="0"/>
                  </a:moveTo>
                  <a:lnTo>
                    <a:pt x="15746" y="1999"/>
                  </a:lnTo>
                  <a:lnTo>
                    <a:pt x="7497" y="7497"/>
                  </a:lnTo>
                  <a:lnTo>
                    <a:pt x="1999" y="15746"/>
                  </a:lnTo>
                  <a:lnTo>
                    <a:pt x="0" y="25996"/>
                  </a:lnTo>
                  <a:lnTo>
                    <a:pt x="1999" y="36247"/>
                  </a:lnTo>
                  <a:lnTo>
                    <a:pt x="7497" y="44496"/>
                  </a:lnTo>
                  <a:lnTo>
                    <a:pt x="15746" y="49994"/>
                  </a:lnTo>
                  <a:lnTo>
                    <a:pt x="25996" y="51993"/>
                  </a:lnTo>
                  <a:lnTo>
                    <a:pt x="36241" y="49994"/>
                  </a:lnTo>
                  <a:lnTo>
                    <a:pt x="44491" y="44496"/>
                  </a:lnTo>
                  <a:lnTo>
                    <a:pt x="49992" y="36247"/>
                  </a:lnTo>
                  <a:lnTo>
                    <a:pt x="51993" y="25996"/>
                  </a:lnTo>
                  <a:lnTo>
                    <a:pt x="49992" y="15746"/>
                  </a:lnTo>
                  <a:lnTo>
                    <a:pt x="44491" y="7497"/>
                  </a:lnTo>
                  <a:lnTo>
                    <a:pt x="36241" y="1999"/>
                  </a:lnTo>
                  <a:lnTo>
                    <a:pt x="25996" y="0"/>
                  </a:lnTo>
                  <a:close/>
                </a:path>
                <a:path w="240665" h="52069">
                  <a:moveTo>
                    <a:pt x="120053" y="0"/>
                  </a:moveTo>
                  <a:lnTo>
                    <a:pt x="109802" y="1999"/>
                  </a:lnTo>
                  <a:lnTo>
                    <a:pt x="101553" y="7497"/>
                  </a:lnTo>
                  <a:lnTo>
                    <a:pt x="96055" y="15746"/>
                  </a:lnTo>
                  <a:lnTo>
                    <a:pt x="94056" y="25996"/>
                  </a:lnTo>
                  <a:lnTo>
                    <a:pt x="96055" y="36247"/>
                  </a:lnTo>
                  <a:lnTo>
                    <a:pt x="101553" y="44496"/>
                  </a:lnTo>
                  <a:lnTo>
                    <a:pt x="109802" y="49994"/>
                  </a:lnTo>
                  <a:lnTo>
                    <a:pt x="120053" y="51993"/>
                  </a:lnTo>
                  <a:lnTo>
                    <a:pt x="130298" y="49994"/>
                  </a:lnTo>
                  <a:lnTo>
                    <a:pt x="138547" y="44496"/>
                  </a:lnTo>
                  <a:lnTo>
                    <a:pt x="144048" y="36247"/>
                  </a:lnTo>
                  <a:lnTo>
                    <a:pt x="146050" y="25996"/>
                  </a:lnTo>
                  <a:lnTo>
                    <a:pt x="144048" y="15746"/>
                  </a:lnTo>
                  <a:lnTo>
                    <a:pt x="138547" y="7497"/>
                  </a:lnTo>
                  <a:lnTo>
                    <a:pt x="130298" y="1999"/>
                  </a:lnTo>
                  <a:lnTo>
                    <a:pt x="120053" y="0"/>
                  </a:lnTo>
                  <a:close/>
                </a:path>
                <a:path w="240665" h="52069">
                  <a:moveTo>
                    <a:pt x="214109" y="0"/>
                  </a:moveTo>
                  <a:lnTo>
                    <a:pt x="203859" y="1999"/>
                  </a:lnTo>
                  <a:lnTo>
                    <a:pt x="195610" y="7497"/>
                  </a:lnTo>
                  <a:lnTo>
                    <a:pt x="190111" y="15746"/>
                  </a:lnTo>
                  <a:lnTo>
                    <a:pt x="188112" y="25996"/>
                  </a:lnTo>
                  <a:lnTo>
                    <a:pt x="190111" y="36247"/>
                  </a:lnTo>
                  <a:lnTo>
                    <a:pt x="195610" y="44496"/>
                  </a:lnTo>
                  <a:lnTo>
                    <a:pt x="203859" y="49994"/>
                  </a:lnTo>
                  <a:lnTo>
                    <a:pt x="214109" y="51993"/>
                  </a:lnTo>
                  <a:lnTo>
                    <a:pt x="224354" y="49994"/>
                  </a:lnTo>
                  <a:lnTo>
                    <a:pt x="232603" y="44496"/>
                  </a:lnTo>
                  <a:lnTo>
                    <a:pt x="238105" y="36247"/>
                  </a:lnTo>
                  <a:lnTo>
                    <a:pt x="240106" y="25996"/>
                  </a:lnTo>
                  <a:lnTo>
                    <a:pt x="238105" y="15746"/>
                  </a:lnTo>
                  <a:lnTo>
                    <a:pt x="232603" y="7497"/>
                  </a:lnTo>
                  <a:lnTo>
                    <a:pt x="224354" y="1999"/>
                  </a:lnTo>
                  <a:lnTo>
                    <a:pt x="214109" y="0"/>
                  </a:lnTo>
                  <a:close/>
                </a:path>
              </a:pathLst>
            </a:custGeom>
            <a:solidFill>
              <a:srgbClr val="5E1B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68911" y="544399"/>
              <a:ext cx="113715" cy="195237"/>
            </a:xfrm>
            <a:prstGeom prst="rect">
              <a:avLst/>
            </a:prstGeom>
          </p:spPr>
        </p:pic>
      </p:grpSp>
      <p:sp>
        <p:nvSpPr>
          <p:cNvPr id="22" name="object 22"/>
          <p:cNvSpPr txBox="1">
            <a:spLocks noGrp="1"/>
          </p:cNvSpPr>
          <p:nvPr>
            <p:ph type="ftr" sz="quarter" idx="5"/>
          </p:nvPr>
        </p:nvSpPr>
        <p:spPr>
          <a:xfrm>
            <a:off x="9232901" y="6992881"/>
            <a:ext cx="935778" cy="23403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</a:t>
            </a:r>
            <a:r>
              <a:rPr spc="35" dirty="0">
                <a:latin typeface="Futura" panose="020B0602020204020303" pitchFamily="34" charset="-79"/>
                <a:cs typeface="Futura" panose="020B0602020204020303" pitchFamily="34" charset="-79"/>
              </a:rPr>
              <a:t>Pol</a:t>
            </a:r>
            <a:r>
              <a:rPr spc="35" dirty="0">
                <a:solidFill>
                  <a:srgbClr val="BEA4C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BAs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527300" y="7006249"/>
            <a:ext cx="259715" cy="2584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05</a:t>
            </a:r>
            <a:endParaRPr sz="1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540000"/>
            <a:ext cx="2647950" cy="346075"/>
          </a:xfrm>
          <a:custGeom>
            <a:avLst/>
            <a:gdLst/>
            <a:ahLst/>
            <a:cxnLst/>
            <a:rect l="l" t="t" r="r" b="b"/>
            <a:pathLst>
              <a:path w="2647950" h="346075">
                <a:moveTo>
                  <a:pt x="2476085" y="0"/>
                </a:moveTo>
                <a:lnTo>
                  <a:pt x="0" y="0"/>
                </a:lnTo>
                <a:lnTo>
                  <a:pt x="0" y="346024"/>
                </a:lnTo>
                <a:lnTo>
                  <a:pt x="2476085" y="346024"/>
                </a:lnTo>
                <a:lnTo>
                  <a:pt x="2521671" y="339843"/>
                </a:lnTo>
                <a:lnTo>
                  <a:pt x="2562633" y="322400"/>
                </a:lnTo>
                <a:lnTo>
                  <a:pt x="2597337" y="295346"/>
                </a:lnTo>
                <a:lnTo>
                  <a:pt x="2624150" y="260330"/>
                </a:lnTo>
                <a:lnTo>
                  <a:pt x="2641436" y="219002"/>
                </a:lnTo>
                <a:lnTo>
                  <a:pt x="2647561" y="173012"/>
                </a:lnTo>
                <a:lnTo>
                  <a:pt x="2641436" y="127022"/>
                </a:lnTo>
                <a:lnTo>
                  <a:pt x="2624150" y="85693"/>
                </a:lnTo>
                <a:lnTo>
                  <a:pt x="2597337" y="50677"/>
                </a:lnTo>
                <a:lnTo>
                  <a:pt x="2562633" y="23623"/>
                </a:lnTo>
                <a:lnTo>
                  <a:pt x="2521671" y="6180"/>
                </a:lnTo>
                <a:lnTo>
                  <a:pt x="2476085" y="0"/>
                </a:lnTo>
                <a:close/>
              </a:path>
            </a:pathLst>
          </a:custGeom>
          <a:solidFill>
            <a:srgbClr val="EFE8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27300" y="578025"/>
            <a:ext cx="1923800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Option</a:t>
            </a:r>
            <a:r>
              <a:rPr sz="15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15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Erarbeitung</a:t>
            </a:r>
            <a:r>
              <a:rPr sz="15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1500" spc="-5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2</a:t>
            </a:r>
            <a:endParaRPr sz="1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25471" y="1384660"/>
            <a:ext cx="9237980" cy="763274"/>
          </a:xfrm>
          <a:prstGeom prst="rect">
            <a:avLst/>
          </a:prstGeom>
        </p:spPr>
        <p:txBody>
          <a:bodyPr vert="horz" wrap="square" lIns="0" tIns="70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5" dirty="0">
                <a:latin typeface="Futura" panose="020B0602020204020303" pitchFamily="34" charset="-79"/>
                <a:cs typeface="Futura" panose="020B0602020204020303" pitchFamily="34" charset="-79"/>
              </a:rPr>
              <a:t>»Warum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glauben</a:t>
            </a:r>
            <a:r>
              <a:rPr spc="-4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Menschen</a:t>
            </a:r>
            <a:r>
              <a:rPr spc="-4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an</a:t>
            </a:r>
            <a:r>
              <a:rPr spc="-4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Verschwörungstheorien?«</a:t>
            </a:r>
          </a:p>
          <a:p>
            <a:pPr marL="12700">
              <a:lnSpc>
                <a:spcPct val="100000"/>
              </a:lnSpc>
            </a:pPr>
            <a:r>
              <a:rPr sz="2000" b="0" dirty="0">
                <a:latin typeface="Futura" panose="020B0602020204020303" pitchFamily="34" charset="-79"/>
                <a:cs typeface="Futura" panose="020B0602020204020303" pitchFamily="34" charset="-79"/>
              </a:rPr>
              <a:t>Ursachen</a:t>
            </a:r>
            <a:r>
              <a:rPr sz="2000" b="0" spc="-4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b="0" dirty="0">
                <a:latin typeface="Futura" panose="020B0602020204020303" pitchFamily="34" charset="-79"/>
                <a:cs typeface="Futura" panose="020B0602020204020303" pitchFamily="34" charset="-79"/>
              </a:rPr>
              <a:t>für</a:t>
            </a:r>
            <a:r>
              <a:rPr sz="2000" b="0"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b="0" dirty="0">
                <a:latin typeface="Futura" panose="020B0602020204020303" pitchFamily="34" charset="-79"/>
                <a:cs typeface="Futura" panose="020B0602020204020303" pitchFamily="34" charset="-79"/>
              </a:rPr>
              <a:t>den</a:t>
            </a:r>
            <a:r>
              <a:rPr sz="2000" b="0"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b="0" dirty="0">
                <a:latin typeface="Futura" panose="020B0602020204020303" pitchFamily="34" charset="-79"/>
                <a:cs typeface="Futura" panose="020B0602020204020303" pitchFamily="34" charset="-79"/>
              </a:rPr>
              <a:t>Glauben</a:t>
            </a:r>
            <a:r>
              <a:rPr sz="2000" b="0"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b="0" dirty="0">
                <a:latin typeface="Futura" panose="020B0602020204020303" pitchFamily="34" charset="-79"/>
                <a:cs typeface="Futura" panose="020B0602020204020303" pitchFamily="34" charset="-79"/>
              </a:rPr>
              <a:t>an</a:t>
            </a:r>
            <a:r>
              <a:rPr sz="2000" b="0"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b="0" spc="-10" dirty="0">
                <a:latin typeface="Futura" panose="020B0602020204020303" pitchFamily="34" charset="-79"/>
                <a:cs typeface="Futura" panose="020B0602020204020303" pitchFamily="34" charset="-79"/>
              </a:rPr>
              <a:t>Verschwörungstheorien</a:t>
            </a:r>
            <a:r>
              <a:rPr sz="2000" b="0"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b="0" spc="-20" dirty="0">
                <a:latin typeface="Futura" panose="020B0602020204020303" pitchFamily="34" charset="-79"/>
                <a:cs typeface="Futura" panose="020B0602020204020303" pitchFamily="34" charset="-79"/>
              </a:rPr>
              <a:t>(VT)</a:t>
            </a:r>
            <a:endParaRPr sz="20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2994" y="2927802"/>
            <a:ext cx="3501009" cy="2788272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08550" y="6016397"/>
            <a:ext cx="2206904" cy="166090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4514270" y="2943225"/>
            <a:ext cx="5460298" cy="26012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2000" b="1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Gesellschaft,</a:t>
            </a:r>
            <a:r>
              <a:rPr lang="de-DE" sz="2000" b="1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lang="de-DE" sz="2000" b="1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Staat,</a:t>
            </a:r>
            <a:r>
              <a:rPr lang="de-DE" sz="2000" b="1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lang="de-DE" sz="2000" b="1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Kultur:</a:t>
            </a:r>
            <a:endParaRPr lang="de-DE" sz="20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lang="de-DE" sz="20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  <a:p>
            <a:pPr marL="254000" marR="1304290">
              <a:lnSpc>
                <a:spcPct val="108300"/>
              </a:lnSpc>
            </a:pPr>
            <a:r>
              <a:rPr lang="de-DE" sz="2000" dirty="0">
                <a:solidFill>
                  <a:srgbClr val="5E1B7A"/>
                </a:solidFill>
                <a:latin typeface="Futura Book" panose="020B0602020204020303" pitchFamily="34" charset="-79"/>
                <a:cs typeface="Futura Book" panose="020B0602020204020303" pitchFamily="34" charset="-79"/>
              </a:rPr>
              <a:t>VT</a:t>
            </a:r>
            <a:r>
              <a:rPr lang="de-DE" sz="2000" spc="-60" dirty="0">
                <a:solidFill>
                  <a:srgbClr val="5E1B7A"/>
                </a:solidFill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lang="de-DE" sz="2000" dirty="0">
                <a:solidFill>
                  <a:srgbClr val="5E1B7A"/>
                </a:solidFill>
                <a:latin typeface="Futura Book" panose="020B0602020204020303" pitchFamily="34" charset="-79"/>
                <a:cs typeface="Futura Book" panose="020B0602020204020303" pitchFamily="34" charset="-79"/>
              </a:rPr>
              <a:t>als</a:t>
            </a:r>
            <a:r>
              <a:rPr lang="de-DE" sz="2000" spc="-55" dirty="0">
                <a:solidFill>
                  <a:srgbClr val="5E1B7A"/>
                </a:solidFill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lang="de-DE" sz="2000" spc="-25" dirty="0">
                <a:solidFill>
                  <a:srgbClr val="5E1B7A"/>
                </a:solidFill>
                <a:latin typeface="Futura Book" panose="020B0602020204020303" pitchFamily="34" charset="-79"/>
                <a:cs typeface="Futura Book" panose="020B0602020204020303" pitchFamily="34" charset="-79"/>
              </a:rPr>
              <a:t>Phänomen</a:t>
            </a:r>
            <a:r>
              <a:rPr lang="de-DE" sz="2000" spc="-60" dirty="0">
                <a:solidFill>
                  <a:srgbClr val="5E1B7A"/>
                </a:solidFill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lang="de-DE" sz="2000" dirty="0">
                <a:solidFill>
                  <a:srgbClr val="5E1B7A"/>
                </a:solidFill>
                <a:latin typeface="Futura Book" panose="020B0602020204020303" pitchFamily="34" charset="-79"/>
                <a:cs typeface="Futura Book" panose="020B0602020204020303" pitchFamily="34" charset="-79"/>
              </a:rPr>
              <a:t>der</a:t>
            </a:r>
            <a:r>
              <a:rPr lang="de-DE" sz="2000" spc="-55" dirty="0">
                <a:solidFill>
                  <a:srgbClr val="5E1B7A"/>
                </a:solidFill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lang="de-DE" sz="2000" spc="-10" dirty="0">
                <a:solidFill>
                  <a:srgbClr val="5E1B7A"/>
                </a:solidFill>
                <a:latin typeface="Futura Book" panose="020B0602020204020303" pitchFamily="34" charset="-79"/>
                <a:cs typeface="Futura Book" panose="020B0602020204020303" pitchFamily="34" charset="-79"/>
              </a:rPr>
              <a:t>Moderne Popkultur</a:t>
            </a:r>
            <a:endParaRPr lang="de-DE" sz="20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  <a:p>
            <a:pPr marL="12700" marR="5080" indent="241300">
              <a:lnSpc>
                <a:spcPct val="108300"/>
              </a:lnSpc>
            </a:pPr>
            <a:r>
              <a:rPr lang="de-DE" sz="2000" spc="-25" dirty="0">
                <a:solidFill>
                  <a:srgbClr val="5E1B7A"/>
                </a:solidFill>
                <a:latin typeface="Futura Book" panose="020B0602020204020303" pitchFamily="34" charset="-79"/>
                <a:cs typeface="Futura Book" panose="020B0602020204020303" pitchFamily="34" charset="-79"/>
              </a:rPr>
              <a:t>Dialektik</a:t>
            </a:r>
            <a:r>
              <a:rPr lang="de-DE" sz="2000" spc="-35" dirty="0">
                <a:solidFill>
                  <a:srgbClr val="5E1B7A"/>
                </a:solidFill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lang="de-DE" sz="2000" spc="-30" dirty="0">
                <a:solidFill>
                  <a:srgbClr val="5E1B7A"/>
                </a:solidFill>
                <a:latin typeface="Futura Book" panose="020B0602020204020303" pitchFamily="34" charset="-79"/>
                <a:cs typeface="Futura Book" panose="020B0602020204020303" pitchFamily="34" charset="-79"/>
              </a:rPr>
              <a:t>neoliberale </a:t>
            </a:r>
            <a:r>
              <a:rPr lang="de-DE" sz="2000" spc="-25" dirty="0">
                <a:solidFill>
                  <a:srgbClr val="5E1B7A"/>
                </a:solidFill>
                <a:latin typeface="Futura Book" panose="020B0602020204020303" pitchFamily="34" charset="-79"/>
                <a:cs typeface="Futura Book" panose="020B0602020204020303" pitchFamily="34" charset="-79"/>
              </a:rPr>
              <a:t>Anforderungen</a:t>
            </a:r>
            <a:r>
              <a:rPr lang="de-DE" sz="2000" spc="-30" dirty="0">
                <a:solidFill>
                  <a:srgbClr val="5E1B7A"/>
                </a:solidFill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lang="de-DE" sz="2000" spc="-10" dirty="0">
                <a:solidFill>
                  <a:srgbClr val="5E1B7A"/>
                </a:solidFill>
                <a:latin typeface="Futura Book" panose="020B0602020204020303" pitchFamily="34" charset="-79"/>
                <a:cs typeface="Futura Book" panose="020B0602020204020303" pitchFamily="34" charset="-79"/>
              </a:rPr>
              <a:t>erlebte </a:t>
            </a:r>
            <a:r>
              <a:rPr lang="de-DE" sz="2000" spc="-35" dirty="0">
                <a:solidFill>
                  <a:srgbClr val="5E1B7A"/>
                </a:solidFill>
                <a:latin typeface="Futura Book" panose="020B0602020204020303" pitchFamily="34" charset="-79"/>
                <a:cs typeface="Futura Book" panose="020B0602020204020303" pitchFamily="34" charset="-79"/>
              </a:rPr>
              <a:t>Machtlosigkeit,</a:t>
            </a:r>
            <a:r>
              <a:rPr lang="de-DE" sz="2000" spc="-5" dirty="0">
                <a:solidFill>
                  <a:srgbClr val="5E1B7A"/>
                </a:solidFill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lang="de-DE" sz="2000" spc="-20" dirty="0">
                <a:solidFill>
                  <a:srgbClr val="5E1B7A"/>
                </a:solidFill>
                <a:latin typeface="Futura Book" panose="020B0602020204020303" pitchFamily="34" charset="-79"/>
                <a:cs typeface="Futura Book" panose="020B0602020204020303" pitchFamily="34" charset="-79"/>
              </a:rPr>
              <a:t>Entfremdung,</a:t>
            </a:r>
            <a:r>
              <a:rPr lang="de-DE" sz="2000" dirty="0">
                <a:solidFill>
                  <a:srgbClr val="5E1B7A"/>
                </a:solidFill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lang="de-DE" sz="2000" spc="-25" dirty="0">
                <a:solidFill>
                  <a:srgbClr val="5E1B7A"/>
                </a:solidFill>
                <a:latin typeface="Futura Book" panose="020B0602020204020303" pitchFamily="34" charset="-79"/>
                <a:cs typeface="Futura Book" panose="020B0602020204020303" pitchFamily="34" charset="-79"/>
              </a:rPr>
              <a:t>Marginalisierung</a:t>
            </a:r>
            <a:endParaRPr lang="de-DE" sz="20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  <a:p>
            <a:pPr marL="254000" marR="445770">
              <a:lnSpc>
                <a:spcPct val="108300"/>
              </a:lnSpc>
            </a:pPr>
            <a:r>
              <a:rPr lang="de-DE" sz="2000" spc="-20" dirty="0">
                <a:solidFill>
                  <a:srgbClr val="5E1B7A"/>
                </a:solidFill>
                <a:latin typeface="Futura Book" panose="020B0602020204020303" pitchFamily="34" charset="-79"/>
                <a:cs typeface="Futura Book" panose="020B0602020204020303" pitchFamily="34" charset="-79"/>
              </a:rPr>
              <a:t>Strukturelle</a:t>
            </a:r>
            <a:r>
              <a:rPr lang="de-DE" sz="2000" spc="-35" dirty="0">
                <a:solidFill>
                  <a:srgbClr val="5E1B7A"/>
                </a:solidFill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lang="de-DE" sz="2000" spc="-10" dirty="0">
                <a:solidFill>
                  <a:srgbClr val="5E1B7A"/>
                </a:solidFill>
                <a:latin typeface="Futura Book" panose="020B0602020204020303" pitchFamily="34" charset="-79"/>
                <a:cs typeface="Futura Book" panose="020B0602020204020303" pitchFamily="34" charset="-79"/>
              </a:rPr>
              <a:t>Diskriminierung </a:t>
            </a:r>
            <a:r>
              <a:rPr lang="de-DE" sz="2000" dirty="0">
                <a:solidFill>
                  <a:srgbClr val="5E1B7A"/>
                </a:solidFill>
                <a:latin typeface="Futura Book" panose="020B0602020204020303" pitchFamily="34" charset="-79"/>
                <a:cs typeface="Futura Book" panose="020B0602020204020303" pitchFamily="34" charset="-79"/>
              </a:rPr>
              <a:t>Legitimation</a:t>
            </a:r>
            <a:r>
              <a:rPr lang="de-DE" sz="2000" spc="-55" dirty="0">
                <a:solidFill>
                  <a:srgbClr val="5E1B7A"/>
                </a:solidFill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lang="de-DE" sz="2000" dirty="0">
                <a:solidFill>
                  <a:srgbClr val="5E1B7A"/>
                </a:solidFill>
                <a:latin typeface="Futura Book" panose="020B0602020204020303" pitchFamily="34" charset="-79"/>
                <a:cs typeface="Futura Book" panose="020B0602020204020303" pitchFamily="34" charset="-79"/>
              </a:rPr>
              <a:t>rechtsextremer</a:t>
            </a:r>
            <a:r>
              <a:rPr lang="de-DE" sz="2000" spc="-50" dirty="0">
                <a:solidFill>
                  <a:srgbClr val="5E1B7A"/>
                </a:solidFill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lang="de-DE" sz="2000" spc="-10" dirty="0">
                <a:solidFill>
                  <a:srgbClr val="5E1B7A"/>
                </a:solidFill>
                <a:latin typeface="Futura Book" panose="020B0602020204020303" pitchFamily="34" charset="-79"/>
                <a:cs typeface="Futura Book" panose="020B0602020204020303" pitchFamily="34" charset="-79"/>
              </a:rPr>
              <a:t>Ideologien</a:t>
            </a:r>
            <a:endParaRPr lang="de-DE" sz="20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526967" y="3671272"/>
            <a:ext cx="131445" cy="139700"/>
          </a:xfrm>
          <a:custGeom>
            <a:avLst/>
            <a:gdLst/>
            <a:ahLst/>
            <a:cxnLst/>
            <a:rect l="l" t="t" r="r" b="b"/>
            <a:pathLst>
              <a:path w="131445" h="139700">
                <a:moveTo>
                  <a:pt x="0" y="0"/>
                </a:moveTo>
                <a:lnTo>
                  <a:pt x="0" y="139090"/>
                </a:lnTo>
                <a:lnTo>
                  <a:pt x="131368" y="69545"/>
                </a:lnTo>
                <a:lnTo>
                  <a:pt x="0" y="0"/>
                </a:lnTo>
                <a:close/>
              </a:path>
            </a:pathLst>
          </a:custGeom>
          <a:solidFill>
            <a:srgbClr val="5E1B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526967" y="4007322"/>
            <a:ext cx="131445" cy="139700"/>
          </a:xfrm>
          <a:custGeom>
            <a:avLst/>
            <a:gdLst/>
            <a:ahLst/>
            <a:cxnLst/>
            <a:rect l="l" t="t" r="r" b="b"/>
            <a:pathLst>
              <a:path w="131445" h="139700">
                <a:moveTo>
                  <a:pt x="0" y="0"/>
                </a:moveTo>
                <a:lnTo>
                  <a:pt x="0" y="139090"/>
                </a:lnTo>
                <a:lnTo>
                  <a:pt x="131368" y="69545"/>
                </a:lnTo>
                <a:lnTo>
                  <a:pt x="0" y="0"/>
                </a:lnTo>
                <a:close/>
              </a:path>
            </a:pathLst>
          </a:custGeom>
          <a:solidFill>
            <a:srgbClr val="5E1B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526967" y="4343369"/>
            <a:ext cx="131445" cy="139700"/>
          </a:xfrm>
          <a:custGeom>
            <a:avLst/>
            <a:gdLst/>
            <a:ahLst/>
            <a:cxnLst/>
            <a:rect l="l" t="t" r="r" b="b"/>
            <a:pathLst>
              <a:path w="131445" h="139700">
                <a:moveTo>
                  <a:pt x="0" y="0"/>
                </a:moveTo>
                <a:lnTo>
                  <a:pt x="0" y="139090"/>
                </a:lnTo>
                <a:lnTo>
                  <a:pt x="131368" y="69545"/>
                </a:lnTo>
                <a:lnTo>
                  <a:pt x="0" y="0"/>
                </a:lnTo>
                <a:close/>
              </a:path>
            </a:pathLst>
          </a:custGeom>
          <a:solidFill>
            <a:srgbClr val="5E1B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526967" y="4992645"/>
            <a:ext cx="131445" cy="139700"/>
          </a:xfrm>
          <a:custGeom>
            <a:avLst/>
            <a:gdLst/>
            <a:ahLst/>
            <a:cxnLst/>
            <a:rect l="l" t="t" r="r" b="b"/>
            <a:pathLst>
              <a:path w="131445" h="139700">
                <a:moveTo>
                  <a:pt x="0" y="0"/>
                </a:moveTo>
                <a:lnTo>
                  <a:pt x="0" y="139090"/>
                </a:lnTo>
                <a:lnTo>
                  <a:pt x="131368" y="69545"/>
                </a:lnTo>
                <a:lnTo>
                  <a:pt x="0" y="0"/>
                </a:lnTo>
                <a:close/>
              </a:path>
            </a:pathLst>
          </a:custGeom>
          <a:solidFill>
            <a:srgbClr val="5E1B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26967" y="5323601"/>
            <a:ext cx="131445" cy="139700"/>
          </a:xfrm>
          <a:custGeom>
            <a:avLst/>
            <a:gdLst/>
            <a:ahLst/>
            <a:cxnLst/>
            <a:rect l="l" t="t" r="r" b="b"/>
            <a:pathLst>
              <a:path w="131445" h="139700">
                <a:moveTo>
                  <a:pt x="0" y="0"/>
                </a:moveTo>
                <a:lnTo>
                  <a:pt x="0" y="139090"/>
                </a:lnTo>
                <a:lnTo>
                  <a:pt x="131368" y="69545"/>
                </a:lnTo>
                <a:lnTo>
                  <a:pt x="0" y="0"/>
                </a:lnTo>
                <a:close/>
              </a:path>
            </a:pathLst>
          </a:custGeom>
          <a:solidFill>
            <a:srgbClr val="5E1B7A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9345934" y="450557"/>
            <a:ext cx="844550" cy="593725"/>
            <a:chOff x="9345934" y="450557"/>
            <a:chExt cx="844550" cy="593725"/>
          </a:xfrm>
        </p:grpSpPr>
        <p:sp>
          <p:nvSpPr>
            <p:cNvPr id="14" name="object 14"/>
            <p:cNvSpPr/>
            <p:nvPr/>
          </p:nvSpPr>
          <p:spPr>
            <a:xfrm>
              <a:off x="9509780" y="576738"/>
              <a:ext cx="670560" cy="457834"/>
            </a:xfrm>
            <a:custGeom>
              <a:avLst/>
              <a:gdLst/>
              <a:ahLst/>
              <a:cxnLst/>
              <a:rect l="l" t="t" r="r" b="b"/>
              <a:pathLst>
                <a:path w="670559" h="457834">
                  <a:moveTo>
                    <a:pt x="328028" y="426643"/>
                  </a:moveTo>
                  <a:lnTo>
                    <a:pt x="268011" y="423330"/>
                  </a:lnTo>
                  <a:lnTo>
                    <a:pt x="211955" y="413744"/>
                  </a:lnTo>
                  <a:lnTo>
                    <a:pt x="160687" y="398416"/>
                  </a:lnTo>
                  <a:lnTo>
                    <a:pt x="115037" y="377880"/>
                  </a:lnTo>
                  <a:lnTo>
                    <a:pt x="75830" y="352666"/>
                  </a:lnTo>
                  <a:lnTo>
                    <a:pt x="43896" y="323307"/>
                  </a:lnTo>
                  <a:lnTo>
                    <a:pt x="20061" y="290333"/>
                  </a:lnTo>
                  <a:lnTo>
                    <a:pt x="5153" y="254277"/>
                  </a:lnTo>
                  <a:lnTo>
                    <a:pt x="0" y="215671"/>
                  </a:lnTo>
                  <a:lnTo>
                    <a:pt x="4388" y="180691"/>
                  </a:lnTo>
                  <a:lnTo>
                    <a:pt x="37421" y="116563"/>
                  </a:lnTo>
                  <a:lnTo>
                    <a:pt x="64686" y="88303"/>
                  </a:lnTo>
                  <a:lnTo>
                    <a:pt x="98196" y="63172"/>
                  </a:lnTo>
                  <a:lnTo>
                    <a:pt x="137261" y="41615"/>
                  </a:lnTo>
                  <a:lnTo>
                    <a:pt x="181191" y="24075"/>
                  </a:lnTo>
                  <a:lnTo>
                    <a:pt x="229295" y="10996"/>
                  </a:lnTo>
                  <a:lnTo>
                    <a:pt x="280884" y="2823"/>
                  </a:lnTo>
                  <a:lnTo>
                    <a:pt x="335267" y="0"/>
                  </a:lnTo>
                  <a:lnTo>
                    <a:pt x="389653" y="2823"/>
                  </a:lnTo>
                  <a:lnTo>
                    <a:pt x="441245" y="10996"/>
                  </a:lnTo>
                  <a:lnTo>
                    <a:pt x="489351" y="24075"/>
                  </a:lnTo>
                  <a:lnTo>
                    <a:pt x="533283" y="41615"/>
                  </a:lnTo>
                  <a:lnTo>
                    <a:pt x="572349" y="63172"/>
                  </a:lnTo>
                  <a:lnTo>
                    <a:pt x="605860" y="88303"/>
                  </a:lnTo>
                  <a:lnTo>
                    <a:pt x="633125" y="116563"/>
                  </a:lnTo>
                  <a:lnTo>
                    <a:pt x="666159" y="180691"/>
                  </a:lnTo>
                  <a:lnTo>
                    <a:pt x="670547" y="215671"/>
                  </a:lnTo>
                  <a:lnTo>
                    <a:pt x="665802" y="252032"/>
                  </a:lnTo>
                  <a:lnTo>
                    <a:pt x="652084" y="286431"/>
                  </a:lnTo>
                  <a:lnTo>
                    <a:pt x="630170" y="318364"/>
                  </a:lnTo>
                  <a:lnTo>
                    <a:pt x="600836" y="347332"/>
                  </a:lnTo>
                  <a:lnTo>
                    <a:pt x="602474" y="371272"/>
                  </a:lnTo>
                  <a:lnTo>
                    <a:pt x="624773" y="408351"/>
                  </a:lnTo>
                  <a:lnTo>
                    <a:pt x="650668" y="442431"/>
                  </a:lnTo>
                  <a:lnTo>
                    <a:pt x="663092" y="457377"/>
                  </a:lnTo>
                  <a:lnTo>
                    <a:pt x="597258" y="455188"/>
                  </a:lnTo>
                  <a:lnTo>
                    <a:pt x="556185" y="451292"/>
                  </a:lnTo>
                  <a:lnTo>
                    <a:pt x="522658" y="442842"/>
                  </a:lnTo>
                  <a:lnTo>
                    <a:pt x="479463" y="426986"/>
                  </a:lnTo>
                  <a:lnTo>
                    <a:pt x="444228" y="420514"/>
                  </a:lnTo>
                  <a:lnTo>
                    <a:pt x="402812" y="421109"/>
                  </a:lnTo>
                  <a:lnTo>
                    <a:pt x="361862" y="424557"/>
                  </a:lnTo>
                  <a:lnTo>
                    <a:pt x="328028" y="426643"/>
                  </a:lnTo>
                  <a:close/>
                </a:path>
              </a:pathLst>
            </a:custGeom>
            <a:ln w="19608">
              <a:solidFill>
                <a:srgbClr val="5E1B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9355739" y="460362"/>
              <a:ext cx="554990" cy="381635"/>
            </a:xfrm>
            <a:custGeom>
              <a:avLst/>
              <a:gdLst/>
              <a:ahLst/>
              <a:cxnLst/>
              <a:rect l="l" t="t" r="r" b="b"/>
              <a:pathLst>
                <a:path w="554990" h="381634">
                  <a:moveTo>
                    <a:pt x="277355" y="0"/>
                  </a:moveTo>
                  <a:lnTo>
                    <a:pt x="221459" y="3626"/>
                  </a:lnTo>
                  <a:lnTo>
                    <a:pt x="169397" y="14027"/>
                  </a:lnTo>
                  <a:lnTo>
                    <a:pt x="122285" y="30485"/>
                  </a:lnTo>
                  <a:lnTo>
                    <a:pt x="81237" y="52281"/>
                  </a:lnTo>
                  <a:lnTo>
                    <a:pt x="47369" y="78697"/>
                  </a:lnTo>
                  <a:lnTo>
                    <a:pt x="21796" y="109015"/>
                  </a:lnTo>
                  <a:lnTo>
                    <a:pt x="0" y="178485"/>
                  </a:lnTo>
                  <a:lnTo>
                    <a:pt x="3926" y="208584"/>
                  </a:lnTo>
                  <a:lnTo>
                    <a:pt x="15276" y="237055"/>
                  </a:lnTo>
                  <a:lnTo>
                    <a:pt x="33405" y="263482"/>
                  </a:lnTo>
                  <a:lnTo>
                    <a:pt x="57670" y="287451"/>
                  </a:lnTo>
                  <a:lnTo>
                    <a:pt x="56315" y="307266"/>
                  </a:lnTo>
                  <a:lnTo>
                    <a:pt x="37869" y="337956"/>
                  </a:lnTo>
                  <a:lnTo>
                    <a:pt x="16449" y="366165"/>
                  </a:lnTo>
                  <a:lnTo>
                    <a:pt x="6172" y="378536"/>
                  </a:lnTo>
                  <a:lnTo>
                    <a:pt x="62909" y="381579"/>
                  </a:lnTo>
                  <a:lnTo>
                    <a:pt x="97645" y="379974"/>
                  </a:lnTo>
                  <a:lnTo>
                    <a:pt x="124620" y="371363"/>
                  </a:lnTo>
                  <a:lnTo>
                    <a:pt x="158076" y="353390"/>
                  </a:lnTo>
                  <a:lnTo>
                    <a:pt x="182739" y="348084"/>
                  </a:lnTo>
                  <a:lnTo>
                    <a:pt x="215334" y="349972"/>
                  </a:lnTo>
                  <a:lnTo>
                    <a:pt x="249120" y="354467"/>
                  </a:lnTo>
                  <a:lnTo>
                    <a:pt x="277355" y="356984"/>
                  </a:lnTo>
                  <a:lnTo>
                    <a:pt x="333250" y="353358"/>
                  </a:lnTo>
                  <a:lnTo>
                    <a:pt x="385312" y="342958"/>
                  </a:lnTo>
                  <a:lnTo>
                    <a:pt x="432425" y="326501"/>
                  </a:lnTo>
                  <a:lnTo>
                    <a:pt x="473473" y="304706"/>
                  </a:lnTo>
                  <a:lnTo>
                    <a:pt x="507341" y="278289"/>
                  </a:lnTo>
                  <a:lnTo>
                    <a:pt x="532914" y="247968"/>
                  </a:lnTo>
                  <a:lnTo>
                    <a:pt x="554710" y="178485"/>
                  </a:lnTo>
                  <a:lnTo>
                    <a:pt x="549075" y="142517"/>
                  </a:lnTo>
                  <a:lnTo>
                    <a:pt x="507341" y="78697"/>
                  </a:lnTo>
                  <a:lnTo>
                    <a:pt x="473473" y="52281"/>
                  </a:lnTo>
                  <a:lnTo>
                    <a:pt x="432425" y="30485"/>
                  </a:lnTo>
                  <a:lnTo>
                    <a:pt x="385312" y="14027"/>
                  </a:lnTo>
                  <a:lnTo>
                    <a:pt x="333250" y="3626"/>
                  </a:lnTo>
                  <a:lnTo>
                    <a:pt x="2773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355739" y="460362"/>
              <a:ext cx="554990" cy="381635"/>
            </a:xfrm>
            <a:custGeom>
              <a:avLst/>
              <a:gdLst/>
              <a:ahLst/>
              <a:cxnLst/>
              <a:rect l="l" t="t" r="r" b="b"/>
              <a:pathLst>
                <a:path w="554990" h="381634">
                  <a:moveTo>
                    <a:pt x="277355" y="356984"/>
                  </a:moveTo>
                  <a:lnTo>
                    <a:pt x="333250" y="353358"/>
                  </a:lnTo>
                  <a:lnTo>
                    <a:pt x="385312" y="342958"/>
                  </a:lnTo>
                  <a:lnTo>
                    <a:pt x="432425" y="326501"/>
                  </a:lnTo>
                  <a:lnTo>
                    <a:pt x="473473" y="304706"/>
                  </a:lnTo>
                  <a:lnTo>
                    <a:pt x="507341" y="278289"/>
                  </a:lnTo>
                  <a:lnTo>
                    <a:pt x="532914" y="247968"/>
                  </a:lnTo>
                  <a:lnTo>
                    <a:pt x="554710" y="178485"/>
                  </a:lnTo>
                  <a:lnTo>
                    <a:pt x="549075" y="142517"/>
                  </a:lnTo>
                  <a:lnTo>
                    <a:pt x="507341" y="78697"/>
                  </a:lnTo>
                  <a:lnTo>
                    <a:pt x="473473" y="52281"/>
                  </a:lnTo>
                  <a:lnTo>
                    <a:pt x="432425" y="30485"/>
                  </a:lnTo>
                  <a:lnTo>
                    <a:pt x="385312" y="14027"/>
                  </a:lnTo>
                  <a:lnTo>
                    <a:pt x="333250" y="3626"/>
                  </a:lnTo>
                  <a:lnTo>
                    <a:pt x="277355" y="0"/>
                  </a:lnTo>
                  <a:lnTo>
                    <a:pt x="221459" y="3626"/>
                  </a:lnTo>
                  <a:lnTo>
                    <a:pt x="169397" y="14027"/>
                  </a:lnTo>
                  <a:lnTo>
                    <a:pt x="122285" y="30485"/>
                  </a:lnTo>
                  <a:lnTo>
                    <a:pt x="81237" y="52281"/>
                  </a:lnTo>
                  <a:lnTo>
                    <a:pt x="47369" y="78697"/>
                  </a:lnTo>
                  <a:lnTo>
                    <a:pt x="21796" y="109015"/>
                  </a:lnTo>
                  <a:lnTo>
                    <a:pt x="0" y="178485"/>
                  </a:lnTo>
                  <a:lnTo>
                    <a:pt x="3926" y="208584"/>
                  </a:lnTo>
                  <a:lnTo>
                    <a:pt x="15276" y="237055"/>
                  </a:lnTo>
                  <a:lnTo>
                    <a:pt x="33405" y="263482"/>
                  </a:lnTo>
                  <a:lnTo>
                    <a:pt x="57670" y="287451"/>
                  </a:lnTo>
                  <a:lnTo>
                    <a:pt x="56315" y="307266"/>
                  </a:lnTo>
                  <a:lnTo>
                    <a:pt x="37869" y="337956"/>
                  </a:lnTo>
                  <a:lnTo>
                    <a:pt x="16449" y="366165"/>
                  </a:lnTo>
                  <a:lnTo>
                    <a:pt x="6172" y="378536"/>
                  </a:lnTo>
                  <a:lnTo>
                    <a:pt x="62909" y="381579"/>
                  </a:lnTo>
                  <a:lnTo>
                    <a:pt x="97645" y="379974"/>
                  </a:lnTo>
                  <a:lnTo>
                    <a:pt x="124620" y="371363"/>
                  </a:lnTo>
                  <a:lnTo>
                    <a:pt x="158076" y="353390"/>
                  </a:lnTo>
                  <a:lnTo>
                    <a:pt x="182739" y="348084"/>
                  </a:lnTo>
                  <a:lnTo>
                    <a:pt x="215334" y="349972"/>
                  </a:lnTo>
                  <a:lnTo>
                    <a:pt x="249120" y="354467"/>
                  </a:lnTo>
                  <a:lnTo>
                    <a:pt x="277355" y="356984"/>
                  </a:lnTo>
                  <a:close/>
                </a:path>
              </a:pathLst>
            </a:custGeom>
            <a:ln w="19608">
              <a:solidFill>
                <a:srgbClr val="5E1B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733903" y="789913"/>
              <a:ext cx="240665" cy="52069"/>
            </a:xfrm>
            <a:custGeom>
              <a:avLst/>
              <a:gdLst/>
              <a:ahLst/>
              <a:cxnLst/>
              <a:rect l="l" t="t" r="r" b="b"/>
              <a:pathLst>
                <a:path w="240665" h="52069">
                  <a:moveTo>
                    <a:pt x="25996" y="0"/>
                  </a:moveTo>
                  <a:lnTo>
                    <a:pt x="15746" y="1999"/>
                  </a:lnTo>
                  <a:lnTo>
                    <a:pt x="7497" y="7497"/>
                  </a:lnTo>
                  <a:lnTo>
                    <a:pt x="1999" y="15746"/>
                  </a:lnTo>
                  <a:lnTo>
                    <a:pt x="0" y="25996"/>
                  </a:lnTo>
                  <a:lnTo>
                    <a:pt x="1999" y="36247"/>
                  </a:lnTo>
                  <a:lnTo>
                    <a:pt x="7497" y="44496"/>
                  </a:lnTo>
                  <a:lnTo>
                    <a:pt x="15746" y="49994"/>
                  </a:lnTo>
                  <a:lnTo>
                    <a:pt x="25996" y="51993"/>
                  </a:lnTo>
                  <a:lnTo>
                    <a:pt x="36241" y="49994"/>
                  </a:lnTo>
                  <a:lnTo>
                    <a:pt x="44491" y="44496"/>
                  </a:lnTo>
                  <a:lnTo>
                    <a:pt x="49992" y="36247"/>
                  </a:lnTo>
                  <a:lnTo>
                    <a:pt x="51993" y="25996"/>
                  </a:lnTo>
                  <a:lnTo>
                    <a:pt x="49992" y="15746"/>
                  </a:lnTo>
                  <a:lnTo>
                    <a:pt x="44491" y="7497"/>
                  </a:lnTo>
                  <a:lnTo>
                    <a:pt x="36241" y="1999"/>
                  </a:lnTo>
                  <a:lnTo>
                    <a:pt x="25996" y="0"/>
                  </a:lnTo>
                  <a:close/>
                </a:path>
                <a:path w="240665" h="52069">
                  <a:moveTo>
                    <a:pt x="120053" y="0"/>
                  </a:moveTo>
                  <a:lnTo>
                    <a:pt x="109802" y="1999"/>
                  </a:lnTo>
                  <a:lnTo>
                    <a:pt x="101553" y="7497"/>
                  </a:lnTo>
                  <a:lnTo>
                    <a:pt x="96055" y="15746"/>
                  </a:lnTo>
                  <a:lnTo>
                    <a:pt x="94056" y="25996"/>
                  </a:lnTo>
                  <a:lnTo>
                    <a:pt x="96055" y="36247"/>
                  </a:lnTo>
                  <a:lnTo>
                    <a:pt x="101553" y="44496"/>
                  </a:lnTo>
                  <a:lnTo>
                    <a:pt x="109802" y="49994"/>
                  </a:lnTo>
                  <a:lnTo>
                    <a:pt x="120053" y="51993"/>
                  </a:lnTo>
                  <a:lnTo>
                    <a:pt x="130298" y="49994"/>
                  </a:lnTo>
                  <a:lnTo>
                    <a:pt x="138547" y="44496"/>
                  </a:lnTo>
                  <a:lnTo>
                    <a:pt x="144048" y="36247"/>
                  </a:lnTo>
                  <a:lnTo>
                    <a:pt x="146050" y="25996"/>
                  </a:lnTo>
                  <a:lnTo>
                    <a:pt x="144048" y="15746"/>
                  </a:lnTo>
                  <a:lnTo>
                    <a:pt x="138547" y="7497"/>
                  </a:lnTo>
                  <a:lnTo>
                    <a:pt x="130298" y="1999"/>
                  </a:lnTo>
                  <a:lnTo>
                    <a:pt x="120053" y="0"/>
                  </a:lnTo>
                  <a:close/>
                </a:path>
                <a:path w="240665" h="52069">
                  <a:moveTo>
                    <a:pt x="214109" y="0"/>
                  </a:moveTo>
                  <a:lnTo>
                    <a:pt x="203859" y="1999"/>
                  </a:lnTo>
                  <a:lnTo>
                    <a:pt x="195610" y="7497"/>
                  </a:lnTo>
                  <a:lnTo>
                    <a:pt x="190111" y="15746"/>
                  </a:lnTo>
                  <a:lnTo>
                    <a:pt x="188112" y="25996"/>
                  </a:lnTo>
                  <a:lnTo>
                    <a:pt x="190111" y="36247"/>
                  </a:lnTo>
                  <a:lnTo>
                    <a:pt x="195610" y="44496"/>
                  </a:lnTo>
                  <a:lnTo>
                    <a:pt x="203859" y="49994"/>
                  </a:lnTo>
                  <a:lnTo>
                    <a:pt x="214109" y="51993"/>
                  </a:lnTo>
                  <a:lnTo>
                    <a:pt x="224354" y="49994"/>
                  </a:lnTo>
                  <a:lnTo>
                    <a:pt x="232603" y="44496"/>
                  </a:lnTo>
                  <a:lnTo>
                    <a:pt x="238105" y="36247"/>
                  </a:lnTo>
                  <a:lnTo>
                    <a:pt x="240106" y="25996"/>
                  </a:lnTo>
                  <a:lnTo>
                    <a:pt x="238105" y="15746"/>
                  </a:lnTo>
                  <a:lnTo>
                    <a:pt x="232603" y="7497"/>
                  </a:lnTo>
                  <a:lnTo>
                    <a:pt x="224354" y="1999"/>
                  </a:lnTo>
                  <a:lnTo>
                    <a:pt x="214109" y="0"/>
                  </a:lnTo>
                  <a:close/>
                </a:path>
              </a:pathLst>
            </a:custGeom>
            <a:solidFill>
              <a:srgbClr val="5E1B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68911" y="544399"/>
              <a:ext cx="113715" cy="195237"/>
            </a:xfrm>
            <a:prstGeom prst="rect">
              <a:avLst/>
            </a:prstGeom>
          </p:spPr>
        </p:pic>
      </p:grp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xfrm>
            <a:off x="9309100" y="6992881"/>
            <a:ext cx="859578" cy="23403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</a:t>
            </a:r>
            <a:r>
              <a:rPr spc="35" dirty="0">
                <a:latin typeface="Futura" panose="020B0602020204020303" pitchFamily="34" charset="-79"/>
                <a:cs typeface="Futura" panose="020B0602020204020303" pitchFamily="34" charset="-79"/>
              </a:rPr>
              <a:t>Pol</a:t>
            </a:r>
            <a:r>
              <a:rPr spc="35" dirty="0">
                <a:solidFill>
                  <a:srgbClr val="BEA4C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BAs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527300" y="7006249"/>
            <a:ext cx="259715" cy="2584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06</a:t>
            </a:r>
            <a:endParaRPr sz="1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/>
          <p:nvPr/>
        </p:nvSpPr>
        <p:spPr>
          <a:xfrm>
            <a:off x="0" y="540000"/>
            <a:ext cx="2647950" cy="346075"/>
          </a:xfrm>
          <a:custGeom>
            <a:avLst/>
            <a:gdLst/>
            <a:ahLst/>
            <a:cxnLst/>
            <a:rect l="l" t="t" r="r" b="b"/>
            <a:pathLst>
              <a:path w="2647950" h="346075">
                <a:moveTo>
                  <a:pt x="2476085" y="0"/>
                </a:moveTo>
                <a:lnTo>
                  <a:pt x="0" y="0"/>
                </a:lnTo>
                <a:lnTo>
                  <a:pt x="0" y="346024"/>
                </a:lnTo>
                <a:lnTo>
                  <a:pt x="2476085" y="346024"/>
                </a:lnTo>
                <a:lnTo>
                  <a:pt x="2521671" y="339843"/>
                </a:lnTo>
                <a:lnTo>
                  <a:pt x="2562633" y="322400"/>
                </a:lnTo>
                <a:lnTo>
                  <a:pt x="2597337" y="295346"/>
                </a:lnTo>
                <a:lnTo>
                  <a:pt x="2624150" y="260330"/>
                </a:lnTo>
                <a:lnTo>
                  <a:pt x="2641436" y="219002"/>
                </a:lnTo>
                <a:lnTo>
                  <a:pt x="2647561" y="173012"/>
                </a:lnTo>
                <a:lnTo>
                  <a:pt x="2641436" y="127022"/>
                </a:lnTo>
                <a:lnTo>
                  <a:pt x="2624150" y="85693"/>
                </a:lnTo>
                <a:lnTo>
                  <a:pt x="2597337" y="50677"/>
                </a:lnTo>
                <a:lnTo>
                  <a:pt x="2562633" y="23623"/>
                </a:lnTo>
                <a:lnTo>
                  <a:pt x="2521671" y="6180"/>
                </a:lnTo>
                <a:lnTo>
                  <a:pt x="2476085" y="0"/>
                </a:lnTo>
                <a:close/>
              </a:path>
            </a:pathLst>
          </a:custGeom>
          <a:solidFill>
            <a:srgbClr val="EFE8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539993" y="3483004"/>
            <a:ext cx="171450" cy="161290"/>
          </a:xfrm>
          <a:custGeom>
            <a:avLst/>
            <a:gdLst/>
            <a:ahLst/>
            <a:cxnLst/>
            <a:rect l="l" t="t" r="r" b="b"/>
            <a:pathLst>
              <a:path w="171450" h="161289">
                <a:moveTo>
                  <a:pt x="0" y="0"/>
                </a:moveTo>
                <a:lnTo>
                  <a:pt x="0" y="160807"/>
                </a:lnTo>
                <a:lnTo>
                  <a:pt x="171157" y="80403"/>
                </a:lnTo>
                <a:lnTo>
                  <a:pt x="0" y="0"/>
                </a:lnTo>
                <a:close/>
              </a:path>
            </a:pathLst>
          </a:custGeom>
          <a:solidFill>
            <a:srgbClr val="5E1B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39993" y="3935816"/>
            <a:ext cx="171450" cy="161290"/>
          </a:xfrm>
          <a:custGeom>
            <a:avLst/>
            <a:gdLst/>
            <a:ahLst/>
            <a:cxnLst/>
            <a:rect l="l" t="t" r="r" b="b"/>
            <a:pathLst>
              <a:path w="171450" h="161289">
                <a:moveTo>
                  <a:pt x="0" y="0"/>
                </a:moveTo>
                <a:lnTo>
                  <a:pt x="0" y="160807"/>
                </a:lnTo>
                <a:lnTo>
                  <a:pt x="171157" y="80403"/>
                </a:lnTo>
                <a:lnTo>
                  <a:pt x="0" y="0"/>
                </a:lnTo>
                <a:close/>
              </a:path>
            </a:pathLst>
          </a:custGeom>
          <a:solidFill>
            <a:srgbClr val="5E1B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39993" y="5057077"/>
            <a:ext cx="171450" cy="161290"/>
          </a:xfrm>
          <a:custGeom>
            <a:avLst/>
            <a:gdLst/>
            <a:ahLst/>
            <a:cxnLst/>
            <a:rect l="l" t="t" r="r" b="b"/>
            <a:pathLst>
              <a:path w="171450" h="161289">
                <a:moveTo>
                  <a:pt x="0" y="0"/>
                </a:moveTo>
                <a:lnTo>
                  <a:pt x="0" y="160807"/>
                </a:lnTo>
                <a:lnTo>
                  <a:pt x="171157" y="80403"/>
                </a:lnTo>
                <a:lnTo>
                  <a:pt x="0" y="0"/>
                </a:lnTo>
                <a:close/>
              </a:path>
            </a:pathLst>
          </a:custGeom>
          <a:solidFill>
            <a:srgbClr val="5E1B7A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9345934" y="450557"/>
            <a:ext cx="844550" cy="593725"/>
            <a:chOff x="9345934" y="450557"/>
            <a:chExt cx="844550" cy="593725"/>
          </a:xfrm>
        </p:grpSpPr>
        <p:sp>
          <p:nvSpPr>
            <p:cNvPr id="6" name="object 6"/>
            <p:cNvSpPr/>
            <p:nvPr/>
          </p:nvSpPr>
          <p:spPr>
            <a:xfrm>
              <a:off x="9509780" y="576738"/>
              <a:ext cx="670560" cy="457834"/>
            </a:xfrm>
            <a:custGeom>
              <a:avLst/>
              <a:gdLst/>
              <a:ahLst/>
              <a:cxnLst/>
              <a:rect l="l" t="t" r="r" b="b"/>
              <a:pathLst>
                <a:path w="670559" h="457834">
                  <a:moveTo>
                    <a:pt x="328028" y="426643"/>
                  </a:moveTo>
                  <a:lnTo>
                    <a:pt x="268011" y="423330"/>
                  </a:lnTo>
                  <a:lnTo>
                    <a:pt x="211955" y="413744"/>
                  </a:lnTo>
                  <a:lnTo>
                    <a:pt x="160687" y="398416"/>
                  </a:lnTo>
                  <a:lnTo>
                    <a:pt x="115037" y="377880"/>
                  </a:lnTo>
                  <a:lnTo>
                    <a:pt x="75830" y="352666"/>
                  </a:lnTo>
                  <a:lnTo>
                    <a:pt x="43896" y="323307"/>
                  </a:lnTo>
                  <a:lnTo>
                    <a:pt x="20061" y="290333"/>
                  </a:lnTo>
                  <a:lnTo>
                    <a:pt x="5153" y="254277"/>
                  </a:lnTo>
                  <a:lnTo>
                    <a:pt x="0" y="215671"/>
                  </a:lnTo>
                  <a:lnTo>
                    <a:pt x="4388" y="180691"/>
                  </a:lnTo>
                  <a:lnTo>
                    <a:pt x="37421" y="116563"/>
                  </a:lnTo>
                  <a:lnTo>
                    <a:pt x="64686" y="88303"/>
                  </a:lnTo>
                  <a:lnTo>
                    <a:pt x="98196" y="63172"/>
                  </a:lnTo>
                  <a:lnTo>
                    <a:pt x="137261" y="41615"/>
                  </a:lnTo>
                  <a:lnTo>
                    <a:pt x="181191" y="24075"/>
                  </a:lnTo>
                  <a:lnTo>
                    <a:pt x="229295" y="10996"/>
                  </a:lnTo>
                  <a:lnTo>
                    <a:pt x="280884" y="2823"/>
                  </a:lnTo>
                  <a:lnTo>
                    <a:pt x="335267" y="0"/>
                  </a:lnTo>
                  <a:lnTo>
                    <a:pt x="389653" y="2823"/>
                  </a:lnTo>
                  <a:lnTo>
                    <a:pt x="441245" y="10996"/>
                  </a:lnTo>
                  <a:lnTo>
                    <a:pt x="489351" y="24075"/>
                  </a:lnTo>
                  <a:lnTo>
                    <a:pt x="533283" y="41615"/>
                  </a:lnTo>
                  <a:lnTo>
                    <a:pt x="572349" y="63172"/>
                  </a:lnTo>
                  <a:lnTo>
                    <a:pt x="605860" y="88303"/>
                  </a:lnTo>
                  <a:lnTo>
                    <a:pt x="633125" y="116563"/>
                  </a:lnTo>
                  <a:lnTo>
                    <a:pt x="666159" y="180691"/>
                  </a:lnTo>
                  <a:lnTo>
                    <a:pt x="670547" y="215671"/>
                  </a:lnTo>
                  <a:lnTo>
                    <a:pt x="665802" y="252032"/>
                  </a:lnTo>
                  <a:lnTo>
                    <a:pt x="652084" y="286431"/>
                  </a:lnTo>
                  <a:lnTo>
                    <a:pt x="630170" y="318364"/>
                  </a:lnTo>
                  <a:lnTo>
                    <a:pt x="600836" y="347332"/>
                  </a:lnTo>
                  <a:lnTo>
                    <a:pt x="602474" y="371272"/>
                  </a:lnTo>
                  <a:lnTo>
                    <a:pt x="624773" y="408351"/>
                  </a:lnTo>
                  <a:lnTo>
                    <a:pt x="650668" y="442431"/>
                  </a:lnTo>
                  <a:lnTo>
                    <a:pt x="663092" y="457377"/>
                  </a:lnTo>
                  <a:lnTo>
                    <a:pt x="597258" y="455188"/>
                  </a:lnTo>
                  <a:lnTo>
                    <a:pt x="556185" y="451292"/>
                  </a:lnTo>
                  <a:lnTo>
                    <a:pt x="522658" y="442842"/>
                  </a:lnTo>
                  <a:lnTo>
                    <a:pt x="479463" y="426986"/>
                  </a:lnTo>
                  <a:lnTo>
                    <a:pt x="444228" y="420514"/>
                  </a:lnTo>
                  <a:lnTo>
                    <a:pt x="402812" y="421109"/>
                  </a:lnTo>
                  <a:lnTo>
                    <a:pt x="361862" y="424557"/>
                  </a:lnTo>
                  <a:lnTo>
                    <a:pt x="328028" y="426643"/>
                  </a:lnTo>
                  <a:close/>
                </a:path>
              </a:pathLst>
            </a:custGeom>
            <a:ln w="19608">
              <a:solidFill>
                <a:srgbClr val="5E1B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355739" y="460362"/>
              <a:ext cx="554990" cy="381635"/>
            </a:xfrm>
            <a:custGeom>
              <a:avLst/>
              <a:gdLst/>
              <a:ahLst/>
              <a:cxnLst/>
              <a:rect l="l" t="t" r="r" b="b"/>
              <a:pathLst>
                <a:path w="554990" h="381634">
                  <a:moveTo>
                    <a:pt x="277355" y="0"/>
                  </a:moveTo>
                  <a:lnTo>
                    <a:pt x="221459" y="3626"/>
                  </a:lnTo>
                  <a:lnTo>
                    <a:pt x="169397" y="14027"/>
                  </a:lnTo>
                  <a:lnTo>
                    <a:pt x="122285" y="30485"/>
                  </a:lnTo>
                  <a:lnTo>
                    <a:pt x="81237" y="52281"/>
                  </a:lnTo>
                  <a:lnTo>
                    <a:pt x="47369" y="78697"/>
                  </a:lnTo>
                  <a:lnTo>
                    <a:pt x="21796" y="109015"/>
                  </a:lnTo>
                  <a:lnTo>
                    <a:pt x="0" y="178485"/>
                  </a:lnTo>
                  <a:lnTo>
                    <a:pt x="3926" y="208584"/>
                  </a:lnTo>
                  <a:lnTo>
                    <a:pt x="15276" y="237055"/>
                  </a:lnTo>
                  <a:lnTo>
                    <a:pt x="33405" y="263482"/>
                  </a:lnTo>
                  <a:lnTo>
                    <a:pt x="57670" y="287451"/>
                  </a:lnTo>
                  <a:lnTo>
                    <a:pt x="56315" y="307266"/>
                  </a:lnTo>
                  <a:lnTo>
                    <a:pt x="37869" y="337956"/>
                  </a:lnTo>
                  <a:lnTo>
                    <a:pt x="16449" y="366165"/>
                  </a:lnTo>
                  <a:lnTo>
                    <a:pt x="6172" y="378536"/>
                  </a:lnTo>
                  <a:lnTo>
                    <a:pt x="62909" y="381579"/>
                  </a:lnTo>
                  <a:lnTo>
                    <a:pt x="97645" y="379974"/>
                  </a:lnTo>
                  <a:lnTo>
                    <a:pt x="124620" y="371363"/>
                  </a:lnTo>
                  <a:lnTo>
                    <a:pt x="158076" y="353390"/>
                  </a:lnTo>
                  <a:lnTo>
                    <a:pt x="182739" y="348084"/>
                  </a:lnTo>
                  <a:lnTo>
                    <a:pt x="215334" y="349972"/>
                  </a:lnTo>
                  <a:lnTo>
                    <a:pt x="249120" y="354467"/>
                  </a:lnTo>
                  <a:lnTo>
                    <a:pt x="277355" y="356984"/>
                  </a:lnTo>
                  <a:lnTo>
                    <a:pt x="333250" y="353358"/>
                  </a:lnTo>
                  <a:lnTo>
                    <a:pt x="385312" y="342958"/>
                  </a:lnTo>
                  <a:lnTo>
                    <a:pt x="432425" y="326501"/>
                  </a:lnTo>
                  <a:lnTo>
                    <a:pt x="473473" y="304706"/>
                  </a:lnTo>
                  <a:lnTo>
                    <a:pt x="507341" y="278289"/>
                  </a:lnTo>
                  <a:lnTo>
                    <a:pt x="532914" y="247968"/>
                  </a:lnTo>
                  <a:lnTo>
                    <a:pt x="554710" y="178485"/>
                  </a:lnTo>
                  <a:lnTo>
                    <a:pt x="549075" y="142517"/>
                  </a:lnTo>
                  <a:lnTo>
                    <a:pt x="507341" y="78697"/>
                  </a:lnTo>
                  <a:lnTo>
                    <a:pt x="473473" y="52281"/>
                  </a:lnTo>
                  <a:lnTo>
                    <a:pt x="432425" y="30485"/>
                  </a:lnTo>
                  <a:lnTo>
                    <a:pt x="385312" y="14027"/>
                  </a:lnTo>
                  <a:lnTo>
                    <a:pt x="333250" y="3626"/>
                  </a:lnTo>
                  <a:lnTo>
                    <a:pt x="2773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355739" y="460362"/>
              <a:ext cx="554990" cy="381635"/>
            </a:xfrm>
            <a:custGeom>
              <a:avLst/>
              <a:gdLst/>
              <a:ahLst/>
              <a:cxnLst/>
              <a:rect l="l" t="t" r="r" b="b"/>
              <a:pathLst>
                <a:path w="554990" h="381634">
                  <a:moveTo>
                    <a:pt x="277355" y="356984"/>
                  </a:moveTo>
                  <a:lnTo>
                    <a:pt x="333250" y="353358"/>
                  </a:lnTo>
                  <a:lnTo>
                    <a:pt x="385312" y="342958"/>
                  </a:lnTo>
                  <a:lnTo>
                    <a:pt x="432425" y="326501"/>
                  </a:lnTo>
                  <a:lnTo>
                    <a:pt x="473473" y="304706"/>
                  </a:lnTo>
                  <a:lnTo>
                    <a:pt x="507341" y="278289"/>
                  </a:lnTo>
                  <a:lnTo>
                    <a:pt x="532914" y="247968"/>
                  </a:lnTo>
                  <a:lnTo>
                    <a:pt x="554710" y="178485"/>
                  </a:lnTo>
                  <a:lnTo>
                    <a:pt x="549075" y="142517"/>
                  </a:lnTo>
                  <a:lnTo>
                    <a:pt x="507341" y="78697"/>
                  </a:lnTo>
                  <a:lnTo>
                    <a:pt x="473473" y="52281"/>
                  </a:lnTo>
                  <a:lnTo>
                    <a:pt x="432425" y="30485"/>
                  </a:lnTo>
                  <a:lnTo>
                    <a:pt x="385312" y="14027"/>
                  </a:lnTo>
                  <a:lnTo>
                    <a:pt x="333250" y="3626"/>
                  </a:lnTo>
                  <a:lnTo>
                    <a:pt x="277355" y="0"/>
                  </a:lnTo>
                  <a:lnTo>
                    <a:pt x="221459" y="3626"/>
                  </a:lnTo>
                  <a:lnTo>
                    <a:pt x="169397" y="14027"/>
                  </a:lnTo>
                  <a:lnTo>
                    <a:pt x="122285" y="30485"/>
                  </a:lnTo>
                  <a:lnTo>
                    <a:pt x="81237" y="52281"/>
                  </a:lnTo>
                  <a:lnTo>
                    <a:pt x="47369" y="78697"/>
                  </a:lnTo>
                  <a:lnTo>
                    <a:pt x="21796" y="109015"/>
                  </a:lnTo>
                  <a:lnTo>
                    <a:pt x="0" y="178485"/>
                  </a:lnTo>
                  <a:lnTo>
                    <a:pt x="3926" y="208584"/>
                  </a:lnTo>
                  <a:lnTo>
                    <a:pt x="15276" y="237055"/>
                  </a:lnTo>
                  <a:lnTo>
                    <a:pt x="33405" y="263482"/>
                  </a:lnTo>
                  <a:lnTo>
                    <a:pt x="57670" y="287451"/>
                  </a:lnTo>
                  <a:lnTo>
                    <a:pt x="56315" y="307266"/>
                  </a:lnTo>
                  <a:lnTo>
                    <a:pt x="37869" y="337956"/>
                  </a:lnTo>
                  <a:lnTo>
                    <a:pt x="16449" y="366165"/>
                  </a:lnTo>
                  <a:lnTo>
                    <a:pt x="6172" y="378536"/>
                  </a:lnTo>
                  <a:lnTo>
                    <a:pt x="62909" y="381579"/>
                  </a:lnTo>
                  <a:lnTo>
                    <a:pt x="97645" y="379974"/>
                  </a:lnTo>
                  <a:lnTo>
                    <a:pt x="124620" y="371363"/>
                  </a:lnTo>
                  <a:lnTo>
                    <a:pt x="158076" y="353390"/>
                  </a:lnTo>
                  <a:lnTo>
                    <a:pt x="182739" y="348084"/>
                  </a:lnTo>
                  <a:lnTo>
                    <a:pt x="215334" y="349972"/>
                  </a:lnTo>
                  <a:lnTo>
                    <a:pt x="249120" y="354467"/>
                  </a:lnTo>
                  <a:lnTo>
                    <a:pt x="277355" y="356984"/>
                  </a:lnTo>
                  <a:close/>
                </a:path>
              </a:pathLst>
            </a:custGeom>
            <a:ln w="19608">
              <a:solidFill>
                <a:srgbClr val="5E1B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733903" y="789913"/>
              <a:ext cx="240665" cy="52069"/>
            </a:xfrm>
            <a:custGeom>
              <a:avLst/>
              <a:gdLst/>
              <a:ahLst/>
              <a:cxnLst/>
              <a:rect l="l" t="t" r="r" b="b"/>
              <a:pathLst>
                <a:path w="240665" h="52069">
                  <a:moveTo>
                    <a:pt x="25996" y="0"/>
                  </a:moveTo>
                  <a:lnTo>
                    <a:pt x="15746" y="1999"/>
                  </a:lnTo>
                  <a:lnTo>
                    <a:pt x="7497" y="7497"/>
                  </a:lnTo>
                  <a:lnTo>
                    <a:pt x="1999" y="15746"/>
                  </a:lnTo>
                  <a:lnTo>
                    <a:pt x="0" y="25996"/>
                  </a:lnTo>
                  <a:lnTo>
                    <a:pt x="1999" y="36247"/>
                  </a:lnTo>
                  <a:lnTo>
                    <a:pt x="7497" y="44496"/>
                  </a:lnTo>
                  <a:lnTo>
                    <a:pt x="15746" y="49994"/>
                  </a:lnTo>
                  <a:lnTo>
                    <a:pt x="25996" y="51993"/>
                  </a:lnTo>
                  <a:lnTo>
                    <a:pt x="36241" y="49994"/>
                  </a:lnTo>
                  <a:lnTo>
                    <a:pt x="44491" y="44496"/>
                  </a:lnTo>
                  <a:lnTo>
                    <a:pt x="49992" y="36247"/>
                  </a:lnTo>
                  <a:lnTo>
                    <a:pt x="51993" y="25996"/>
                  </a:lnTo>
                  <a:lnTo>
                    <a:pt x="49992" y="15746"/>
                  </a:lnTo>
                  <a:lnTo>
                    <a:pt x="44491" y="7497"/>
                  </a:lnTo>
                  <a:lnTo>
                    <a:pt x="36241" y="1999"/>
                  </a:lnTo>
                  <a:lnTo>
                    <a:pt x="25996" y="0"/>
                  </a:lnTo>
                  <a:close/>
                </a:path>
                <a:path w="240665" h="52069">
                  <a:moveTo>
                    <a:pt x="120053" y="0"/>
                  </a:moveTo>
                  <a:lnTo>
                    <a:pt x="109802" y="1999"/>
                  </a:lnTo>
                  <a:lnTo>
                    <a:pt x="101553" y="7497"/>
                  </a:lnTo>
                  <a:lnTo>
                    <a:pt x="96055" y="15746"/>
                  </a:lnTo>
                  <a:lnTo>
                    <a:pt x="94056" y="25996"/>
                  </a:lnTo>
                  <a:lnTo>
                    <a:pt x="96055" y="36247"/>
                  </a:lnTo>
                  <a:lnTo>
                    <a:pt x="101553" y="44496"/>
                  </a:lnTo>
                  <a:lnTo>
                    <a:pt x="109802" y="49994"/>
                  </a:lnTo>
                  <a:lnTo>
                    <a:pt x="120053" y="51993"/>
                  </a:lnTo>
                  <a:lnTo>
                    <a:pt x="130298" y="49994"/>
                  </a:lnTo>
                  <a:lnTo>
                    <a:pt x="138547" y="44496"/>
                  </a:lnTo>
                  <a:lnTo>
                    <a:pt x="144048" y="36247"/>
                  </a:lnTo>
                  <a:lnTo>
                    <a:pt x="146050" y="25996"/>
                  </a:lnTo>
                  <a:lnTo>
                    <a:pt x="144048" y="15746"/>
                  </a:lnTo>
                  <a:lnTo>
                    <a:pt x="138547" y="7497"/>
                  </a:lnTo>
                  <a:lnTo>
                    <a:pt x="130298" y="1999"/>
                  </a:lnTo>
                  <a:lnTo>
                    <a:pt x="120053" y="0"/>
                  </a:lnTo>
                  <a:close/>
                </a:path>
                <a:path w="240665" h="52069">
                  <a:moveTo>
                    <a:pt x="214109" y="0"/>
                  </a:moveTo>
                  <a:lnTo>
                    <a:pt x="203859" y="1999"/>
                  </a:lnTo>
                  <a:lnTo>
                    <a:pt x="195610" y="7497"/>
                  </a:lnTo>
                  <a:lnTo>
                    <a:pt x="190111" y="15746"/>
                  </a:lnTo>
                  <a:lnTo>
                    <a:pt x="188112" y="25996"/>
                  </a:lnTo>
                  <a:lnTo>
                    <a:pt x="190111" y="36247"/>
                  </a:lnTo>
                  <a:lnTo>
                    <a:pt x="195610" y="44496"/>
                  </a:lnTo>
                  <a:lnTo>
                    <a:pt x="203859" y="49994"/>
                  </a:lnTo>
                  <a:lnTo>
                    <a:pt x="214109" y="51993"/>
                  </a:lnTo>
                  <a:lnTo>
                    <a:pt x="224354" y="49994"/>
                  </a:lnTo>
                  <a:lnTo>
                    <a:pt x="232603" y="44496"/>
                  </a:lnTo>
                  <a:lnTo>
                    <a:pt x="238105" y="36247"/>
                  </a:lnTo>
                  <a:lnTo>
                    <a:pt x="240106" y="25996"/>
                  </a:lnTo>
                  <a:lnTo>
                    <a:pt x="238105" y="15746"/>
                  </a:lnTo>
                  <a:lnTo>
                    <a:pt x="232603" y="7497"/>
                  </a:lnTo>
                  <a:lnTo>
                    <a:pt x="224354" y="1999"/>
                  </a:lnTo>
                  <a:lnTo>
                    <a:pt x="214109" y="0"/>
                  </a:lnTo>
                  <a:close/>
                </a:path>
              </a:pathLst>
            </a:custGeom>
            <a:solidFill>
              <a:srgbClr val="5E1B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568911" y="544399"/>
              <a:ext cx="113715" cy="195237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527300" y="578025"/>
            <a:ext cx="2000000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Option</a:t>
            </a:r>
            <a:r>
              <a:rPr sz="15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15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Erarbeitung</a:t>
            </a:r>
            <a:r>
              <a:rPr sz="15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1500" spc="-5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2</a:t>
            </a:r>
            <a:endParaRPr sz="1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525471" y="1384660"/>
            <a:ext cx="9237980" cy="763274"/>
          </a:xfrm>
          <a:prstGeom prst="rect">
            <a:avLst/>
          </a:prstGeom>
        </p:spPr>
        <p:txBody>
          <a:bodyPr vert="horz" wrap="square" lIns="0" tIns="70092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5" dirty="0">
                <a:latin typeface="Futura" panose="020B0602020204020303" pitchFamily="34" charset="-79"/>
                <a:cs typeface="Futura" panose="020B0602020204020303" pitchFamily="34" charset="-79"/>
              </a:rPr>
              <a:t>»Warum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glauben</a:t>
            </a:r>
            <a:r>
              <a:rPr spc="-4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Menschen</a:t>
            </a:r>
            <a:r>
              <a:rPr spc="-4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an</a:t>
            </a:r>
            <a:r>
              <a:rPr spc="-4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Verschwörungstheorien?«</a:t>
            </a:r>
          </a:p>
          <a:p>
            <a:pPr marL="12700">
              <a:lnSpc>
                <a:spcPct val="100000"/>
              </a:lnSpc>
            </a:pPr>
            <a:r>
              <a:rPr sz="2000" b="0" dirty="0">
                <a:latin typeface="Futura" panose="020B0602020204020303" pitchFamily="34" charset="-79"/>
                <a:cs typeface="Futura" panose="020B0602020204020303" pitchFamily="34" charset="-79"/>
              </a:rPr>
              <a:t>Ursachen</a:t>
            </a:r>
            <a:r>
              <a:rPr sz="2000" b="0"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b="0" dirty="0">
                <a:latin typeface="Futura" panose="020B0602020204020303" pitchFamily="34" charset="-79"/>
                <a:cs typeface="Futura" panose="020B0602020204020303" pitchFamily="34" charset="-79"/>
              </a:rPr>
              <a:t>für</a:t>
            </a:r>
            <a:r>
              <a:rPr sz="2000" b="0"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b="0" dirty="0">
                <a:latin typeface="Futura" panose="020B0602020204020303" pitchFamily="34" charset="-79"/>
                <a:cs typeface="Futura" panose="020B0602020204020303" pitchFamily="34" charset="-79"/>
              </a:rPr>
              <a:t>den</a:t>
            </a:r>
            <a:r>
              <a:rPr sz="2000" b="0" spc="-2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b="0" dirty="0">
                <a:latin typeface="Futura" panose="020B0602020204020303" pitchFamily="34" charset="-79"/>
                <a:cs typeface="Futura" panose="020B0602020204020303" pitchFamily="34" charset="-79"/>
              </a:rPr>
              <a:t>Glauben</a:t>
            </a:r>
            <a:r>
              <a:rPr sz="2000" b="0"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b="0" dirty="0">
                <a:latin typeface="Futura" panose="020B0602020204020303" pitchFamily="34" charset="-79"/>
                <a:cs typeface="Futura" panose="020B0602020204020303" pitchFamily="34" charset="-79"/>
              </a:rPr>
              <a:t>an</a:t>
            </a:r>
            <a:r>
              <a:rPr sz="2000" b="0" spc="-2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b="0" spc="-10" dirty="0">
                <a:latin typeface="Futura" panose="020B0602020204020303" pitchFamily="34" charset="-79"/>
                <a:cs typeface="Futura" panose="020B0602020204020303" pitchFamily="34" charset="-79"/>
              </a:rPr>
              <a:t>Verschwörungstheorien</a:t>
            </a:r>
            <a:endParaRPr sz="20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46100" y="2548477"/>
            <a:ext cx="10686852" cy="309725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751455">
              <a:lnSpc>
                <a:spcPct val="106200"/>
              </a:lnSpc>
              <a:spcBef>
                <a:spcPts val="100"/>
              </a:spcBef>
            </a:pP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Besprecht</a:t>
            </a:r>
            <a:r>
              <a:rPr sz="2000" spc="-6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mit</a:t>
            </a:r>
            <a:r>
              <a:rPr sz="20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2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den</a:t>
            </a:r>
            <a:r>
              <a:rPr sz="2000" spc="-6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4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jeweiligen</a:t>
            </a:r>
            <a:r>
              <a:rPr sz="20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5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Sitznachbar*innen</a:t>
            </a:r>
            <a:r>
              <a:rPr sz="2000" spc="-6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20" dirty="0">
                <a:solidFill>
                  <a:srgbClr val="5E1B7A"/>
                </a:solidFill>
                <a:latin typeface="Futura Book" panose="020B0602020204020303" pitchFamily="34" charset="-79"/>
                <a:cs typeface="Futura Book" panose="020B0602020204020303" pitchFamily="34" charset="-79"/>
              </a:rPr>
              <a:t>die</a:t>
            </a:r>
            <a:r>
              <a:rPr sz="2000" spc="-55" dirty="0">
                <a:solidFill>
                  <a:srgbClr val="5E1B7A"/>
                </a:solidFill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r>
              <a:rPr sz="2000" spc="-35" dirty="0" err="1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folgen</a:t>
            </a:r>
            <a:r>
              <a:rPr lang="de-DE" sz="2000" spc="-35" dirty="0">
                <a:solidFill>
                  <a:srgbClr val="5E1B7A"/>
                </a:solidFill>
                <a:latin typeface="Futura Book" panose="020B0602020204020303" pitchFamily="34" charset="-79"/>
                <a:cs typeface="Futura Book" panose="020B0602020204020303" pitchFamily="34" charset="-79"/>
              </a:rPr>
              <a:t>de </a:t>
            </a:r>
            <a:r>
              <a:rPr sz="2000" spc="-10" dirty="0" err="1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Fragen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.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Anschließend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sammeln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wir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Antworten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gemeinsam.</a:t>
            </a:r>
            <a:endParaRPr sz="20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  <a:p>
            <a:pPr marL="292100">
              <a:lnSpc>
                <a:spcPct val="100000"/>
              </a:lnSpc>
              <a:spcBef>
                <a:spcPts val="1420"/>
              </a:spcBef>
            </a:pP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Inwiefern</a:t>
            </a:r>
            <a:r>
              <a:rPr sz="20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kennst</a:t>
            </a:r>
            <a:r>
              <a:rPr sz="20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du</a:t>
            </a:r>
            <a:r>
              <a:rPr sz="20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z="20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aufgezählten</a:t>
            </a:r>
            <a:r>
              <a:rPr sz="20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Ursachen</a:t>
            </a:r>
            <a:r>
              <a:rPr sz="20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aus</a:t>
            </a:r>
            <a:r>
              <a:rPr sz="20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deinem</a:t>
            </a:r>
            <a:r>
              <a:rPr sz="2000" spc="-5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Alltag?</a:t>
            </a:r>
            <a:endParaRPr sz="20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  <a:p>
            <a:pPr marL="12700" marR="5080" indent="278765">
              <a:lnSpc>
                <a:spcPct val="106200"/>
              </a:lnSpc>
              <a:spcBef>
                <a:spcPts val="1275"/>
              </a:spcBef>
            </a:pP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Wie</a:t>
            </a:r>
            <a:r>
              <a:rPr sz="2000" spc="-1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gehst</a:t>
            </a:r>
            <a:r>
              <a:rPr sz="2000" spc="-7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du</a:t>
            </a:r>
            <a:r>
              <a:rPr sz="2000" spc="-12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/wie</a:t>
            </a:r>
            <a:r>
              <a:rPr sz="2000" spc="-7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geht</a:t>
            </a:r>
            <a:r>
              <a:rPr sz="2000" spc="-7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dein</a:t>
            </a:r>
            <a:r>
              <a:rPr sz="2000" spc="-7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2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Umfeld</a:t>
            </a:r>
            <a:r>
              <a:rPr sz="2000" spc="-7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mit</a:t>
            </a:r>
            <a:r>
              <a:rPr sz="2000" spc="-7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den</a:t>
            </a:r>
            <a:r>
              <a:rPr sz="2000" spc="-7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vorgestellten</a:t>
            </a:r>
            <a:r>
              <a:rPr sz="2000" spc="-7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2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Ursachen</a:t>
            </a:r>
            <a:r>
              <a:rPr sz="2000" spc="-7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um?</a:t>
            </a:r>
            <a:r>
              <a:rPr sz="2000" spc="-80" dirty="0">
                <a:solidFill>
                  <a:srgbClr val="5E1B7A"/>
                </a:solidFill>
                <a:latin typeface="Futura Book" panose="020B0602020204020303" pitchFamily="34" charset="-79"/>
                <a:cs typeface="Futura Book" panose="020B0602020204020303" pitchFamily="34" charset="-79"/>
              </a:rPr>
              <a:t> </a:t>
            </a:r>
            <a:br>
              <a:rPr lang="de-DE" sz="2000" spc="-80" dirty="0">
                <a:solidFill>
                  <a:srgbClr val="5E1B7A"/>
                </a:solidFill>
                <a:latin typeface="Futura Book" panose="020B0602020204020303" pitchFamily="34" charset="-79"/>
                <a:cs typeface="Futura Book" panose="020B0602020204020303" pitchFamily="34" charset="-79"/>
              </a:rPr>
            </a:br>
            <a:r>
              <a:rPr sz="2000" spc="-25" dirty="0" err="1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Erläutere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,</a:t>
            </a:r>
            <a:r>
              <a:rPr sz="2000" spc="-7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wann</a:t>
            </a:r>
            <a:r>
              <a:rPr sz="2000" spc="-7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die </a:t>
            </a:r>
            <a:r>
              <a:rPr sz="2000" spc="-2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Ursachen</a:t>
            </a:r>
            <a:r>
              <a:rPr sz="2000" spc="-7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2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deiner</a:t>
            </a:r>
            <a:r>
              <a:rPr sz="2000" spc="-7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Meinung</a:t>
            </a:r>
            <a:r>
              <a:rPr sz="2000" spc="-6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nach</a:t>
            </a:r>
            <a:r>
              <a:rPr sz="2000" spc="-7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zum</a:t>
            </a:r>
            <a:r>
              <a:rPr sz="2000" spc="-6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Glauben</a:t>
            </a:r>
            <a:r>
              <a:rPr sz="2000" spc="-7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an</a:t>
            </a:r>
            <a:r>
              <a:rPr sz="2000" spc="-7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br>
              <a:rPr lang="de-DE" sz="2000" spc="-7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</a:br>
            <a:r>
              <a:rPr sz="2000" spc="-35" dirty="0" err="1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Verschwörungstheorien</a:t>
            </a:r>
            <a:r>
              <a:rPr sz="2000" spc="-6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2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führen</a:t>
            </a:r>
            <a:r>
              <a:rPr sz="2000" spc="-7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und</a:t>
            </a:r>
            <a:r>
              <a:rPr sz="2000" spc="-6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wann</a:t>
            </a:r>
            <a:r>
              <a:rPr sz="2000" spc="-7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nicht.</a:t>
            </a:r>
            <a:endParaRPr sz="20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  <a:p>
            <a:pPr marL="12700" marR="227965" indent="278765">
              <a:lnSpc>
                <a:spcPct val="106200"/>
              </a:lnSpc>
              <a:spcBef>
                <a:spcPts val="1275"/>
              </a:spcBef>
            </a:pP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Welche</a:t>
            </a:r>
            <a:r>
              <a:rPr sz="2000" spc="-4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Erklärungen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für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den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Glauben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an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Verschwörungstheorien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sind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dir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im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Alltag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bisher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begegnet?</a:t>
            </a:r>
            <a:r>
              <a:rPr sz="20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Welche</a:t>
            </a:r>
            <a:r>
              <a:rPr sz="2000" spc="-5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fehlen</a:t>
            </a:r>
            <a:r>
              <a:rPr sz="2000" spc="-5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hier?</a:t>
            </a:r>
            <a:r>
              <a:rPr sz="20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Und</a:t>
            </a:r>
            <a:r>
              <a:rPr sz="2000" spc="-5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welche</a:t>
            </a:r>
            <a:r>
              <a:rPr sz="2000" spc="-5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dominieren</a:t>
            </a:r>
            <a:r>
              <a:rPr sz="2000" spc="-5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im</a:t>
            </a:r>
            <a:r>
              <a:rPr sz="2000" spc="-5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Alltag?</a:t>
            </a:r>
            <a:endParaRPr sz="20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xfrm>
            <a:off x="9232900" y="6992881"/>
            <a:ext cx="935778" cy="23403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</a:t>
            </a:r>
            <a:r>
              <a:rPr spc="35" dirty="0">
                <a:latin typeface="Futura" panose="020B0602020204020303" pitchFamily="34" charset="-79"/>
                <a:cs typeface="Futura" panose="020B0602020204020303" pitchFamily="34" charset="-79"/>
              </a:rPr>
              <a:t>Pol</a:t>
            </a:r>
            <a:r>
              <a:rPr spc="35" dirty="0">
                <a:solidFill>
                  <a:srgbClr val="BEA4C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BAs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527300" y="7006249"/>
            <a:ext cx="247650" cy="2584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07</a:t>
            </a:r>
            <a:endParaRPr sz="1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345934" y="450557"/>
            <a:ext cx="844550" cy="593725"/>
            <a:chOff x="9345934" y="450557"/>
            <a:chExt cx="844550" cy="593725"/>
          </a:xfrm>
        </p:grpSpPr>
        <p:sp>
          <p:nvSpPr>
            <p:cNvPr id="3" name="object 3"/>
            <p:cNvSpPr/>
            <p:nvPr/>
          </p:nvSpPr>
          <p:spPr>
            <a:xfrm>
              <a:off x="9509780" y="576738"/>
              <a:ext cx="670560" cy="457834"/>
            </a:xfrm>
            <a:custGeom>
              <a:avLst/>
              <a:gdLst/>
              <a:ahLst/>
              <a:cxnLst/>
              <a:rect l="l" t="t" r="r" b="b"/>
              <a:pathLst>
                <a:path w="670559" h="457834">
                  <a:moveTo>
                    <a:pt x="328028" y="426643"/>
                  </a:moveTo>
                  <a:lnTo>
                    <a:pt x="268011" y="423330"/>
                  </a:lnTo>
                  <a:lnTo>
                    <a:pt x="211955" y="413744"/>
                  </a:lnTo>
                  <a:lnTo>
                    <a:pt x="160687" y="398416"/>
                  </a:lnTo>
                  <a:lnTo>
                    <a:pt x="115037" y="377880"/>
                  </a:lnTo>
                  <a:lnTo>
                    <a:pt x="75830" y="352666"/>
                  </a:lnTo>
                  <a:lnTo>
                    <a:pt x="43896" y="323307"/>
                  </a:lnTo>
                  <a:lnTo>
                    <a:pt x="20061" y="290333"/>
                  </a:lnTo>
                  <a:lnTo>
                    <a:pt x="5153" y="254277"/>
                  </a:lnTo>
                  <a:lnTo>
                    <a:pt x="0" y="215671"/>
                  </a:lnTo>
                  <a:lnTo>
                    <a:pt x="4388" y="180691"/>
                  </a:lnTo>
                  <a:lnTo>
                    <a:pt x="37421" y="116563"/>
                  </a:lnTo>
                  <a:lnTo>
                    <a:pt x="64686" y="88303"/>
                  </a:lnTo>
                  <a:lnTo>
                    <a:pt x="98196" y="63172"/>
                  </a:lnTo>
                  <a:lnTo>
                    <a:pt x="137261" y="41615"/>
                  </a:lnTo>
                  <a:lnTo>
                    <a:pt x="181191" y="24075"/>
                  </a:lnTo>
                  <a:lnTo>
                    <a:pt x="229295" y="10996"/>
                  </a:lnTo>
                  <a:lnTo>
                    <a:pt x="280884" y="2823"/>
                  </a:lnTo>
                  <a:lnTo>
                    <a:pt x="335267" y="0"/>
                  </a:lnTo>
                  <a:lnTo>
                    <a:pt x="389653" y="2823"/>
                  </a:lnTo>
                  <a:lnTo>
                    <a:pt x="441245" y="10996"/>
                  </a:lnTo>
                  <a:lnTo>
                    <a:pt x="489351" y="24075"/>
                  </a:lnTo>
                  <a:lnTo>
                    <a:pt x="533283" y="41615"/>
                  </a:lnTo>
                  <a:lnTo>
                    <a:pt x="572349" y="63172"/>
                  </a:lnTo>
                  <a:lnTo>
                    <a:pt x="605860" y="88303"/>
                  </a:lnTo>
                  <a:lnTo>
                    <a:pt x="633125" y="116563"/>
                  </a:lnTo>
                  <a:lnTo>
                    <a:pt x="666159" y="180691"/>
                  </a:lnTo>
                  <a:lnTo>
                    <a:pt x="670547" y="215671"/>
                  </a:lnTo>
                  <a:lnTo>
                    <a:pt x="665802" y="252032"/>
                  </a:lnTo>
                  <a:lnTo>
                    <a:pt x="652084" y="286431"/>
                  </a:lnTo>
                  <a:lnTo>
                    <a:pt x="630170" y="318364"/>
                  </a:lnTo>
                  <a:lnTo>
                    <a:pt x="600836" y="347332"/>
                  </a:lnTo>
                  <a:lnTo>
                    <a:pt x="602474" y="371272"/>
                  </a:lnTo>
                  <a:lnTo>
                    <a:pt x="624773" y="408351"/>
                  </a:lnTo>
                  <a:lnTo>
                    <a:pt x="650668" y="442431"/>
                  </a:lnTo>
                  <a:lnTo>
                    <a:pt x="663092" y="457377"/>
                  </a:lnTo>
                  <a:lnTo>
                    <a:pt x="597258" y="455188"/>
                  </a:lnTo>
                  <a:lnTo>
                    <a:pt x="556185" y="451292"/>
                  </a:lnTo>
                  <a:lnTo>
                    <a:pt x="522658" y="442842"/>
                  </a:lnTo>
                  <a:lnTo>
                    <a:pt x="479463" y="426986"/>
                  </a:lnTo>
                  <a:lnTo>
                    <a:pt x="444228" y="420514"/>
                  </a:lnTo>
                  <a:lnTo>
                    <a:pt x="402812" y="421109"/>
                  </a:lnTo>
                  <a:lnTo>
                    <a:pt x="361862" y="424557"/>
                  </a:lnTo>
                  <a:lnTo>
                    <a:pt x="328028" y="426643"/>
                  </a:lnTo>
                  <a:close/>
                </a:path>
              </a:pathLst>
            </a:custGeom>
            <a:ln w="19608">
              <a:solidFill>
                <a:srgbClr val="5E1B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355739" y="460362"/>
              <a:ext cx="554990" cy="381635"/>
            </a:xfrm>
            <a:custGeom>
              <a:avLst/>
              <a:gdLst/>
              <a:ahLst/>
              <a:cxnLst/>
              <a:rect l="l" t="t" r="r" b="b"/>
              <a:pathLst>
                <a:path w="554990" h="381634">
                  <a:moveTo>
                    <a:pt x="277355" y="0"/>
                  </a:moveTo>
                  <a:lnTo>
                    <a:pt x="221459" y="3626"/>
                  </a:lnTo>
                  <a:lnTo>
                    <a:pt x="169397" y="14027"/>
                  </a:lnTo>
                  <a:lnTo>
                    <a:pt x="122285" y="30485"/>
                  </a:lnTo>
                  <a:lnTo>
                    <a:pt x="81237" y="52281"/>
                  </a:lnTo>
                  <a:lnTo>
                    <a:pt x="47369" y="78697"/>
                  </a:lnTo>
                  <a:lnTo>
                    <a:pt x="21796" y="109015"/>
                  </a:lnTo>
                  <a:lnTo>
                    <a:pt x="0" y="178485"/>
                  </a:lnTo>
                  <a:lnTo>
                    <a:pt x="3926" y="208584"/>
                  </a:lnTo>
                  <a:lnTo>
                    <a:pt x="15276" y="237055"/>
                  </a:lnTo>
                  <a:lnTo>
                    <a:pt x="33405" y="263482"/>
                  </a:lnTo>
                  <a:lnTo>
                    <a:pt x="57670" y="287451"/>
                  </a:lnTo>
                  <a:lnTo>
                    <a:pt x="56315" y="307266"/>
                  </a:lnTo>
                  <a:lnTo>
                    <a:pt x="37869" y="337956"/>
                  </a:lnTo>
                  <a:lnTo>
                    <a:pt x="16449" y="366165"/>
                  </a:lnTo>
                  <a:lnTo>
                    <a:pt x="6172" y="378536"/>
                  </a:lnTo>
                  <a:lnTo>
                    <a:pt x="62909" y="381579"/>
                  </a:lnTo>
                  <a:lnTo>
                    <a:pt x="97645" y="379974"/>
                  </a:lnTo>
                  <a:lnTo>
                    <a:pt x="124620" y="371363"/>
                  </a:lnTo>
                  <a:lnTo>
                    <a:pt x="158076" y="353390"/>
                  </a:lnTo>
                  <a:lnTo>
                    <a:pt x="182739" y="348084"/>
                  </a:lnTo>
                  <a:lnTo>
                    <a:pt x="215334" y="349972"/>
                  </a:lnTo>
                  <a:lnTo>
                    <a:pt x="249120" y="354467"/>
                  </a:lnTo>
                  <a:lnTo>
                    <a:pt x="277355" y="356984"/>
                  </a:lnTo>
                  <a:lnTo>
                    <a:pt x="333250" y="353358"/>
                  </a:lnTo>
                  <a:lnTo>
                    <a:pt x="385312" y="342958"/>
                  </a:lnTo>
                  <a:lnTo>
                    <a:pt x="432425" y="326501"/>
                  </a:lnTo>
                  <a:lnTo>
                    <a:pt x="473473" y="304706"/>
                  </a:lnTo>
                  <a:lnTo>
                    <a:pt x="507341" y="278289"/>
                  </a:lnTo>
                  <a:lnTo>
                    <a:pt x="532914" y="247968"/>
                  </a:lnTo>
                  <a:lnTo>
                    <a:pt x="554710" y="178485"/>
                  </a:lnTo>
                  <a:lnTo>
                    <a:pt x="549075" y="142517"/>
                  </a:lnTo>
                  <a:lnTo>
                    <a:pt x="507341" y="78697"/>
                  </a:lnTo>
                  <a:lnTo>
                    <a:pt x="473473" y="52281"/>
                  </a:lnTo>
                  <a:lnTo>
                    <a:pt x="432425" y="30485"/>
                  </a:lnTo>
                  <a:lnTo>
                    <a:pt x="385312" y="14027"/>
                  </a:lnTo>
                  <a:lnTo>
                    <a:pt x="333250" y="3626"/>
                  </a:lnTo>
                  <a:lnTo>
                    <a:pt x="2773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355739" y="460362"/>
              <a:ext cx="554990" cy="381635"/>
            </a:xfrm>
            <a:custGeom>
              <a:avLst/>
              <a:gdLst/>
              <a:ahLst/>
              <a:cxnLst/>
              <a:rect l="l" t="t" r="r" b="b"/>
              <a:pathLst>
                <a:path w="554990" h="381634">
                  <a:moveTo>
                    <a:pt x="277355" y="356984"/>
                  </a:moveTo>
                  <a:lnTo>
                    <a:pt x="333250" y="353358"/>
                  </a:lnTo>
                  <a:lnTo>
                    <a:pt x="385312" y="342958"/>
                  </a:lnTo>
                  <a:lnTo>
                    <a:pt x="432425" y="326501"/>
                  </a:lnTo>
                  <a:lnTo>
                    <a:pt x="473473" y="304706"/>
                  </a:lnTo>
                  <a:lnTo>
                    <a:pt x="507341" y="278289"/>
                  </a:lnTo>
                  <a:lnTo>
                    <a:pt x="532914" y="247968"/>
                  </a:lnTo>
                  <a:lnTo>
                    <a:pt x="554710" y="178485"/>
                  </a:lnTo>
                  <a:lnTo>
                    <a:pt x="549075" y="142517"/>
                  </a:lnTo>
                  <a:lnTo>
                    <a:pt x="507341" y="78697"/>
                  </a:lnTo>
                  <a:lnTo>
                    <a:pt x="473473" y="52281"/>
                  </a:lnTo>
                  <a:lnTo>
                    <a:pt x="432425" y="30485"/>
                  </a:lnTo>
                  <a:lnTo>
                    <a:pt x="385312" y="14027"/>
                  </a:lnTo>
                  <a:lnTo>
                    <a:pt x="333250" y="3626"/>
                  </a:lnTo>
                  <a:lnTo>
                    <a:pt x="277355" y="0"/>
                  </a:lnTo>
                  <a:lnTo>
                    <a:pt x="221459" y="3626"/>
                  </a:lnTo>
                  <a:lnTo>
                    <a:pt x="169397" y="14027"/>
                  </a:lnTo>
                  <a:lnTo>
                    <a:pt x="122285" y="30485"/>
                  </a:lnTo>
                  <a:lnTo>
                    <a:pt x="81237" y="52281"/>
                  </a:lnTo>
                  <a:lnTo>
                    <a:pt x="47369" y="78697"/>
                  </a:lnTo>
                  <a:lnTo>
                    <a:pt x="21796" y="109015"/>
                  </a:lnTo>
                  <a:lnTo>
                    <a:pt x="0" y="178485"/>
                  </a:lnTo>
                  <a:lnTo>
                    <a:pt x="3926" y="208584"/>
                  </a:lnTo>
                  <a:lnTo>
                    <a:pt x="15276" y="237055"/>
                  </a:lnTo>
                  <a:lnTo>
                    <a:pt x="33405" y="263482"/>
                  </a:lnTo>
                  <a:lnTo>
                    <a:pt x="57670" y="287451"/>
                  </a:lnTo>
                  <a:lnTo>
                    <a:pt x="56315" y="307266"/>
                  </a:lnTo>
                  <a:lnTo>
                    <a:pt x="37869" y="337956"/>
                  </a:lnTo>
                  <a:lnTo>
                    <a:pt x="16449" y="366165"/>
                  </a:lnTo>
                  <a:lnTo>
                    <a:pt x="6172" y="378536"/>
                  </a:lnTo>
                  <a:lnTo>
                    <a:pt x="62909" y="381579"/>
                  </a:lnTo>
                  <a:lnTo>
                    <a:pt x="97645" y="379974"/>
                  </a:lnTo>
                  <a:lnTo>
                    <a:pt x="124620" y="371363"/>
                  </a:lnTo>
                  <a:lnTo>
                    <a:pt x="158076" y="353390"/>
                  </a:lnTo>
                  <a:lnTo>
                    <a:pt x="182739" y="348084"/>
                  </a:lnTo>
                  <a:lnTo>
                    <a:pt x="215334" y="349972"/>
                  </a:lnTo>
                  <a:lnTo>
                    <a:pt x="249120" y="354467"/>
                  </a:lnTo>
                  <a:lnTo>
                    <a:pt x="277355" y="356984"/>
                  </a:lnTo>
                  <a:close/>
                </a:path>
              </a:pathLst>
            </a:custGeom>
            <a:ln w="19608">
              <a:solidFill>
                <a:srgbClr val="5E1B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733903" y="789913"/>
              <a:ext cx="240665" cy="52069"/>
            </a:xfrm>
            <a:custGeom>
              <a:avLst/>
              <a:gdLst/>
              <a:ahLst/>
              <a:cxnLst/>
              <a:rect l="l" t="t" r="r" b="b"/>
              <a:pathLst>
                <a:path w="240665" h="52069">
                  <a:moveTo>
                    <a:pt x="25996" y="0"/>
                  </a:moveTo>
                  <a:lnTo>
                    <a:pt x="15746" y="1999"/>
                  </a:lnTo>
                  <a:lnTo>
                    <a:pt x="7497" y="7497"/>
                  </a:lnTo>
                  <a:lnTo>
                    <a:pt x="1999" y="15746"/>
                  </a:lnTo>
                  <a:lnTo>
                    <a:pt x="0" y="25996"/>
                  </a:lnTo>
                  <a:lnTo>
                    <a:pt x="1999" y="36247"/>
                  </a:lnTo>
                  <a:lnTo>
                    <a:pt x="7497" y="44496"/>
                  </a:lnTo>
                  <a:lnTo>
                    <a:pt x="15746" y="49994"/>
                  </a:lnTo>
                  <a:lnTo>
                    <a:pt x="25996" y="51993"/>
                  </a:lnTo>
                  <a:lnTo>
                    <a:pt x="36241" y="49994"/>
                  </a:lnTo>
                  <a:lnTo>
                    <a:pt x="44491" y="44496"/>
                  </a:lnTo>
                  <a:lnTo>
                    <a:pt x="49992" y="36247"/>
                  </a:lnTo>
                  <a:lnTo>
                    <a:pt x="51993" y="25996"/>
                  </a:lnTo>
                  <a:lnTo>
                    <a:pt x="49992" y="15746"/>
                  </a:lnTo>
                  <a:lnTo>
                    <a:pt x="44491" y="7497"/>
                  </a:lnTo>
                  <a:lnTo>
                    <a:pt x="36241" y="1999"/>
                  </a:lnTo>
                  <a:lnTo>
                    <a:pt x="25996" y="0"/>
                  </a:lnTo>
                  <a:close/>
                </a:path>
                <a:path w="240665" h="52069">
                  <a:moveTo>
                    <a:pt x="120053" y="0"/>
                  </a:moveTo>
                  <a:lnTo>
                    <a:pt x="109802" y="1999"/>
                  </a:lnTo>
                  <a:lnTo>
                    <a:pt x="101553" y="7497"/>
                  </a:lnTo>
                  <a:lnTo>
                    <a:pt x="96055" y="15746"/>
                  </a:lnTo>
                  <a:lnTo>
                    <a:pt x="94056" y="25996"/>
                  </a:lnTo>
                  <a:lnTo>
                    <a:pt x="96055" y="36247"/>
                  </a:lnTo>
                  <a:lnTo>
                    <a:pt x="101553" y="44496"/>
                  </a:lnTo>
                  <a:lnTo>
                    <a:pt x="109802" y="49994"/>
                  </a:lnTo>
                  <a:lnTo>
                    <a:pt x="120053" y="51993"/>
                  </a:lnTo>
                  <a:lnTo>
                    <a:pt x="130298" y="49994"/>
                  </a:lnTo>
                  <a:lnTo>
                    <a:pt x="138547" y="44496"/>
                  </a:lnTo>
                  <a:lnTo>
                    <a:pt x="144048" y="36247"/>
                  </a:lnTo>
                  <a:lnTo>
                    <a:pt x="146050" y="25996"/>
                  </a:lnTo>
                  <a:lnTo>
                    <a:pt x="144048" y="15746"/>
                  </a:lnTo>
                  <a:lnTo>
                    <a:pt x="138547" y="7497"/>
                  </a:lnTo>
                  <a:lnTo>
                    <a:pt x="130298" y="1999"/>
                  </a:lnTo>
                  <a:lnTo>
                    <a:pt x="120053" y="0"/>
                  </a:lnTo>
                  <a:close/>
                </a:path>
                <a:path w="240665" h="52069">
                  <a:moveTo>
                    <a:pt x="214109" y="0"/>
                  </a:moveTo>
                  <a:lnTo>
                    <a:pt x="203859" y="1999"/>
                  </a:lnTo>
                  <a:lnTo>
                    <a:pt x="195610" y="7497"/>
                  </a:lnTo>
                  <a:lnTo>
                    <a:pt x="190111" y="15746"/>
                  </a:lnTo>
                  <a:lnTo>
                    <a:pt x="188112" y="25996"/>
                  </a:lnTo>
                  <a:lnTo>
                    <a:pt x="190111" y="36247"/>
                  </a:lnTo>
                  <a:lnTo>
                    <a:pt x="195610" y="44496"/>
                  </a:lnTo>
                  <a:lnTo>
                    <a:pt x="203859" y="49994"/>
                  </a:lnTo>
                  <a:lnTo>
                    <a:pt x="214109" y="51993"/>
                  </a:lnTo>
                  <a:lnTo>
                    <a:pt x="224354" y="49994"/>
                  </a:lnTo>
                  <a:lnTo>
                    <a:pt x="232603" y="44496"/>
                  </a:lnTo>
                  <a:lnTo>
                    <a:pt x="238105" y="36247"/>
                  </a:lnTo>
                  <a:lnTo>
                    <a:pt x="240106" y="25996"/>
                  </a:lnTo>
                  <a:lnTo>
                    <a:pt x="238105" y="15746"/>
                  </a:lnTo>
                  <a:lnTo>
                    <a:pt x="232603" y="7497"/>
                  </a:lnTo>
                  <a:lnTo>
                    <a:pt x="224354" y="1999"/>
                  </a:lnTo>
                  <a:lnTo>
                    <a:pt x="214109" y="0"/>
                  </a:lnTo>
                  <a:close/>
                </a:path>
              </a:pathLst>
            </a:custGeom>
            <a:solidFill>
              <a:srgbClr val="5E1B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568911" y="544399"/>
              <a:ext cx="113715" cy="195237"/>
            </a:xfrm>
            <a:prstGeom prst="rect">
              <a:avLst/>
            </a:prstGeom>
          </p:spPr>
        </p:pic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25470" y="1433022"/>
            <a:ext cx="1697029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0" dirty="0">
                <a:latin typeface="Futura" panose="020B0602020204020303" pitchFamily="34" charset="-79"/>
                <a:cs typeface="Futura" panose="020B0602020204020303" pitchFamily="34" charset="-79"/>
              </a:rPr>
              <a:t>Quellen:</a:t>
            </a:r>
            <a:endParaRPr sz="2800" dirty="0">
              <a:latin typeface="Futura" panose="020B0602020204020303" pitchFamily="34" charset="-79"/>
              <a:cs typeface="Futura" panose="020B0602020204020303" pitchFamily="34" charset="-79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39993" y="2116004"/>
            <a:ext cx="171450" cy="161290"/>
          </a:xfrm>
          <a:custGeom>
            <a:avLst/>
            <a:gdLst/>
            <a:ahLst/>
            <a:cxnLst/>
            <a:rect l="l" t="t" r="r" b="b"/>
            <a:pathLst>
              <a:path w="171450" h="161289">
                <a:moveTo>
                  <a:pt x="0" y="0"/>
                </a:moveTo>
                <a:lnTo>
                  <a:pt x="0" y="160807"/>
                </a:lnTo>
                <a:lnTo>
                  <a:pt x="171157" y="80403"/>
                </a:lnTo>
                <a:lnTo>
                  <a:pt x="0" y="0"/>
                </a:lnTo>
                <a:close/>
              </a:path>
            </a:pathLst>
          </a:custGeom>
          <a:solidFill>
            <a:srgbClr val="5E1B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27394" y="1988307"/>
            <a:ext cx="9552940" cy="19502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56565">
              <a:lnSpc>
                <a:spcPct val="106200"/>
              </a:lnSpc>
              <a:spcBef>
                <a:spcPts val="100"/>
              </a:spcBef>
            </a:pPr>
            <a:r>
              <a:rPr sz="2000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F.3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–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F.6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Abbildung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ist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inspiriert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von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Rathje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et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al.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8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(2021).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Bundestagswahl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2021. Welche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Rolle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2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Verschwörungsideologien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in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der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Demokratie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spielen.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S.92.</a:t>
            </a:r>
            <a:r>
              <a:rPr sz="2000" spc="-3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Online</a:t>
            </a:r>
            <a:r>
              <a:rPr sz="2000" spc="-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verfügbar: </a:t>
            </a:r>
            <a:r>
              <a:rPr sz="2000" u="sng" spc="-55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3"/>
              </a:rPr>
              <a:t>https://cemas.io/publikationen/die-</a:t>
            </a:r>
            <a:r>
              <a:rPr sz="2000" u="sng" spc="-25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3"/>
              </a:rPr>
              <a:t>bundestagswahl-</a:t>
            </a:r>
            <a:r>
              <a:rPr sz="2000" u="sng" spc="-90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3"/>
              </a:rPr>
              <a:t>2021-</a:t>
            </a:r>
            <a:r>
              <a:rPr sz="2000" u="sng" spc="-10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3"/>
              </a:rPr>
              <a:t>welche-rolle-verschwoerungsideo-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u="sng" spc="-10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3"/>
              </a:rPr>
              <a:t>logien-</a:t>
            </a:r>
            <a:r>
              <a:rPr sz="2000" u="sng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3"/>
              </a:rPr>
              <a:t>in-</a:t>
            </a:r>
            <a:r>
              <a:rPr sz="2000" u="sng" spc="-10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3"/>
              </a:rPr>
              <a:t>der-demokratie-</a:t>
            </a:r>
            <a:r>
              <a:rPr sz="2000" u="sng" spc="-40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3"/>
              </a:rPr>
              <a:t>spielen/die-</a:t>
            </a:r>
            <a:r>
              <a:rPr sz="2000" u="sng" spc="-25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3"/>
              </a:rPr>
              <a:t>bundestagswahl-</a:t>
            </a:r>
            <a:r>
              <a:rPr sz="2000" u="sng" spc="-90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3"/>
              </a:rPr>
              <a:t>2021-</a:t>
            </a:r>
            <a:r>
              <a:rPr sz="2000" u="sng" spc="-10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3"/>
              </a:rPr>
              <a:t>welche-rolle-verschwoerungs-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u="sng" spc="-10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3"/>
              </a:rPr>
              <a:t>ideologien-</a:t>
            </a:r>
            <a:r>
              <a:rPr sz="2000" u="sng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3"/>
              </a:rPr>
              <a:t>in-</a:t>
            </a:r>
            <a:r>
              <a:rPr sz="2000" u="sng" spc="-10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3"/>
              </a:rPr>
              <a:t>der-demokratie-</a:t>
            </a:r>
            <a:r>
              <a:rPr sz="2000" u="sng" dirty="0">
                <a:solidFill>
                  <a:srgbClr val="5E1B7A"/>
                </a:solidFill>
                <a:uFill>
                  <a:solidFill>
                    <a:srgbClr val="5E1B7A"/>
                  </a:solidFill>
                </a:uFill>
                <a:latin typeface="Futura" panose="020B0602020204020303" pitchFamily="34" charset="-79"/>
                <a:cs typeface="Futura" panose="020B0602020204020303" pitchFamily="34" charset="-79"/>
                <a:hlinkClick r:id="rId3"/>
              </a:rPr>
              <a:t>spielen.pdf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[Abgerufen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am</a:t>
            </a:r>
            <a:r>
              <a:rPr sz="2000" spc="-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000" spc="-10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05.03.2024)</a:t>
            </a:r>
            <a:endParaRPr sz="2000" dirty="0">
              <a:latin typeface="Futura" panose="020B0602020204020303" pitchFamily="34" charset="-79"/>
              <a:cs typeface="Futura" panose="020B0602020204020303" pitchFamily="34" charset="-79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xfrm>
            <a:off x="9232901" y="6992881"/>
            <a:ext cx="935778" cy="23403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</a:t>
            </a:r>
            <a:r>
              <a:rPr spc="35" dirty="0">
                <a:latin typeface="Futura" panose="020B0602020204020303" pitchFamily="34" charset="-79"/>
                <a:cs typeface="Futura" panose="020B0602020204020303" pitchFamily="34" charset="-79"/>
              </a:rPr>
              <a:t>Pol</a:t>
            </a:r>
            <a:r>
              <a:rPr spc="35" dirty="0">
                <a:solidFill>
                  <a:srgbClr val="BEA4C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BAs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527300" y="7006249"/>
            <a:ext cx="259079" cy="2584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5E1B7A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08</a:t>
            </a:r>
            <a:endParaRPr sz="1500" dirty="0">
              <a:latin typeface="Futura Book" panose="020B0602020204020303" pitchFamily="34" charset="-79"/>
              <a:cs typeface="Futura Book" panose="020B0602020204020303" pitchFamily="34" charset="-79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E1B7A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491</Words>
  <Application>Microsoft Macintosh PowerPoint</Application>
  <PresentationFormat>Benutzerdefiniert</PresentationFormat>
  <Paragraphs>67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Futura</vt:lpstr>
      <vt:lpstr>Futura Book</vt:lpstr>
      <vt:lpstr>FUTURA MEDIUM</vt:lpstr>
      <vt:lpstr>Futura PT Heavy</vt:lpstr>
      <vt:lpstr>Urbanist</vt:lpstr>
      <vt:lpstr>Office Theme</vt:lpstr>
      <vt:lpstr>»Warum glauben Menschen an Verschwörungstheorien?« Ursachen für den Glauben an Verschwörungstheorien</vt:lpstr>
      <vt:lpstr>»Warum glauben Menschen an Verschwörungstheorien?« Ursachen für den Glauben an Verschwörungstheorien</vt:lpstr>
      <vt:lpstr>Schaubild: Ebenen, auf denen Ursachen betrachtet werden können</vt:lpstr>
      <vt:lpstr>»Warum glauben Menschen an Verschwörungstheorien?« Ursachen für den Glauben an Verschwörungstheorien</vt:lpstr>
      <vt:lpstr>»Warum glauben Menschen an Verschwörungstheorien?« Ursachen für den Glauben an Verschwörungstheorien (VT)</vt:lpstr>
      <vt:lpstr>»Warum glauben Menschen an Verschwörungstheorien?« Ursachen für den Glauben an Verschwörungstheorien (VT)</vt:lpstr>
      <vt:lpstr>»Warum glauben Menschen an Verschwörungstheorien?« Ursachen für den Glauben an Verschwörungstheorien</vt:lpstr>
      <vt:lpstr>Quellen: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D1-Präsentation_1</dc:title>
  <cp:lastModifiedBy>Julia Hillebrand</cp:lastModifiedBy>
  <cp:revision>1</cp:revision>
  <dcterms:created xsi:type="dcterms:W3CDTF">2024-05-01T10:46:51Z</dcterms:created>
  <dcterms:modified xsi:type="dcterms:W3CDTF">2024-05-01T10:57:55Z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2024-05-01T00:00:00Z</vt:filetime>
  </property>
  <property fmtid="{D5CDD505-2E9C-101B-9397-08002B2CF9AE}" pid="3" name="Creator">
    <vt:lpwstr>Adobe InDesign 19.4 (Macintosh)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17.0</vt:lpwstr>
  </property>
</Properties>
</file>