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94"/>
  </p:normalViewPr>
  <p:slideViewPr>
    <p:cSldViewPr>
      <p:cViewPr varScale="1">
        <p:scale>
          <a:sx n="96" d="100"/>
          <a:sy n="96" d="100"/>
        </p:scale>
        <p:origin x="156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7300" y="1474701"/>
            <a:ext cx="874077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1474701"/>
            <a:ext cx="324612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300" y="2338301"/>
            <a:ext cx="9638799" cy="3611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B65333"/>
                </a:solidFill>
                <a:latin typeface="Futura PT Heavy"/>
                <a:cs typeface="Futura PT Heavy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361594" y="6992881"/>
            <a:ext cx="80708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CD8466"/>
                </a:solidFill>
                <a:latin typeface="Urbanist"/>
                <a:cs typeface="Urbanis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</a:rPr>
              <a:t>Di</a:t>
            </a:r>
            <a:r>
              <a:rPr spc="35" dirty="0"/>
              <a:t>Pol</a:t>
            </a:r>
            <a:r>
              <a:rPr spc="35" dirty="0">
                <a:solidFill>
                  <a:srgbClr val="E3B8A2"/>
                </a:solidFill>
              </a:rPr>
              <a:t>BAs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27300" y="1474701"/>
            <a:ext cx="93152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pc="-2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pc="-1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pc="-1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75" dirty="0"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pc="-1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pc="-1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tun?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7645" y="2869091"/>
            <a:ext cx="9162800" cy="1531188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spcBef>
                <a:spcPts val="420"/>
              </a:spcBef>
            </a:pP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Jüdische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Einrichtungen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etwa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jüdische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Schulen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Synagogen</a:t>
            </a:r>
            <a:r>
              <a:rPr sz="3200" spc="-1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müssen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3200" spc="-1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Polizei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bewacht</a:t>
            </a:r>
            <a:r>
              <a:rPr sz="32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werden.</a:t>
            </a:r>
            <a:endParaRPr sz="32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397768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01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27300" y="1474701"/>
            <a:ext cx="92390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pc="-2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pc="-1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pc="-1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75" dirty="0"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pc="-1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pc="-1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tun?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1510" y="2898435"/>
            <a:ext cx="7943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Jemand</a:t>
            </a:r>
            <a:r>
              <a:rPr sz="32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ruft</a:t>
            </a:r>
            <a:r>
              <a:rPr sz="32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</a:t>
            </a:r>
            <a:r>
              <a:rPr sz="32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dem</a:t>
            </a:r>
            <a:r>
              <a:rPr sz="32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Schulhof</a:t>
            </a:r>
            <a:r>
              <a:rPr sz="32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»Du</a:t>
            </a:r>
            <a:r>
              <a:rPr sz="32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Jude«.</a:t>
            </a:r>
            <a:endParaRPr sz="32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02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27300" y="1474701"/>
            <a:ext cx="93152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pc="-21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das</a:t>
            </a:r>
            <a:r>
              <a:rPr spc="-1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10" dirty="0"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pc="-1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75" dirty="0"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pc="-1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pc="-1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pc="-20" dirty="0">
                <a:latin typeface="Futura" panose="020B0602020204020303" pitchFamily="34" charset="-79"/>
                <a:cs typeface="Futura" panose="020B0602020204020303" pitchFamily="34" charset="-79"/>
              </a:rPr>
              <a:t>tun?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897" y="2742679"/>
            <a:ext cx="8553200" cy="1038746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spcBef>
                <a:spcPts val="420"/>
              </a:spcBef>
            </a:pP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Jemand</a:t>
            </a:r>
            <a:r>
              <a:rPr sz="32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sagt,</a:t>
            </a:r>
            <a:r>
              <a:rPr sz="32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dass</a:t>
            </a:r>
            <a:r>
              <a:rPr sz="32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Juden</a:t>
            </a:r>
            <a:r>
              <a:rPr sz="32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32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32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Corona-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Krise verantwortlich</a:t>
            </a:r>
            <a:r>
              <a:rPr sz="32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sind.</a:t>
            </a:r>
            <a:endParaRPr sz="32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5904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03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Textarbeit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2190980"/>
            <a:ext cx="8590915" cy="2477601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408940" indent="-396240">
              <a:spcBef>
                <a:spcPts val="1260"/>
              </a:spcBef>
              <a:buAutoNum type="arabicPeriod"/>
              <a:tabLst>
                <a:tab pos="408940" algn="l"/>
              </a:tabLst>
            </a:pPr>
            <a:r>
              <a:rPr sz="3200" spc="-4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32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welchen</a:t>
            </a:r>
            <a:r>
              <a:rPr sz="3200" spc="-1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Erlebnissen</a:t>
            </a:r>
            <a:r>
              <a:rPr sz="32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berichtet</a:t>
            </a:r>
            <a:r>
              <a:rPr sz="32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Sarah?</a:t>
            </a:r>
            <a:endParaRPr sz="32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434975" indent="-422275">
              <a:spcBef>
                <a:spcPts val="1160"/>
              </a:spcBef>
              <a:buAutoNum type="arabicPeriod"/>
              <a:tabLst>
                <a:tab pos="434975" algn="l"/>
              </a:tabLst>
            </a:pP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32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z="32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z="32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sich</a:t>
            </a:r>
            <a:r>
              <a:rPr sz="3200" spc="-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danach</a:t>
            </a:r>
            <a:r>
              <a:rPr sz="32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gefühlt?</a:t>
            </a:r>
            <a:endParaRPr sz="32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5080" indent="413384">
              <a:spcBef>
                <a:spcPts val="1480"/>
              </a:spcBef>
              <a:buAutoNum type="arabicPeriod"/>
              <a:tabLst>
                <a:tab pos="426084" algn="l"/>
              </a:tabLst>
            </a:pP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haben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ihre</a:t>
            </a:r>
            <a:r>
              <a:rPr sz="32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Mitschüler*innen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32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3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Lehrer*innen </a:t>
            </a:r>
            <a:r>
              <a:rPr sz="32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darauf</a:t>
            </a:r>
            <a:r>
              <a:rPr sz="3200" spc="-1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32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reagiert?</a:t>
            </a:r>
            <a:endParaRPr sz="32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781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04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>
                <a:latin typeface="Futura" panose="020B0602020204020303" pitchFamily="34" charset="-79"/>
                <a:cs typeface="Futura" panose="020B0602020204020303" pitchFamily="34" charset="-79"/>
              </a:rPr>
              <a:t>Textarbeit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2190980"/>
            <a:ext cx="10001000" cy="3118803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435609" indent="-422909">
              <a:spcBef>
                <a:spcPts val="1260"/>
              </a:spcBef>
              <a:buAutoNum type="arabicPeriod" startAt="4"/>
              <a:tabLst>
                <a:tab pos="435609" algn="l"/>
              </a:tabLst>
            </a:pP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habt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ihr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euch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gefühlt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beim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Lesen</a:t>
            </a:r>
            <a:r>
              <a:rPr sz="2800" spc="-5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des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Interviews?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1179195" indent="413384">
              <a:spcBef>
                <a:spcPts val="1480"/>
              </a:spcBef>
              <a:buAutoNum type="arabicPeriod" startAt="4"/>
              <a:tabLst>
                <a:tab pos="426084" algn="l"/>
              </a:tabLst>
            </a:pP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Hat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euch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etwas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überrascht?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Gab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etwas</a:t>
            </a:r>
            <a:r>
              <a:rPr sz="2800" spc="-6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Neues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für</a:t>
            </a:r>
            <a:r>
              <a:rPr sz="2800" spc="-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euch?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5080" indent="420370">
              <a:spcBef>
                <a:spcPts val="1400"/>
              </a:spcBef>
              <a:buAutoNum type="arabicPeriod" startAt="4"/>
              <a:tabLst>
                <a:tab pos="433070" algn="l"/>
              </a:tabLst>
            </a:pPr>
            <a:r>
              <a:rPr sz="28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könntet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ihr</a:t>
            </a:r>
            <a:r>
              <a:rPr sz="28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in</a:t>
            </a:r>
            <a:r>
              <a:rPr sz="28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Schule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als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Klasse</a:t>
            </a:r>
            <a:r>
              <a:rPr sz="2800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gegen Antisemitismus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Rassismus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tun?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könnt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ihr</a:t>
            </a:r>
            <a:r>
              <a:rPr sz="28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Betroffene unterstützen?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971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05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474701"/>
            <a:ext cx="3828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Empfehlungen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7300" y="2338301"/>
            <a:ext cx="9638799" cy="3615349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937894">
              <a:lnSpc>
                <a:spcPts val="3600"/>
              </a:lnSpc>
              <a:spcBef>
                <a:spcPts val="420"/>
              </a:spcBef>
            </a:pP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Aufmerksam</a:t>
            </a:r>
            <a:r>
              <a:rPr sz="2800" spc="-10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sein</a:t>
            </a:r>
            <a:r>
              <a:rPr sz="2800"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b="0" spc="-10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Antisemitismus</a:t>
            </a:r>
            <a:r>
              <a:rPr sz="2800" b="0" spc="-10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als</a:t>
            </a:r>
            <a:r>
              <a:rPr sz="2800" b="0" spc="-10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solchen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benennen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b="0"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widersprechen,</a:t>
            </a:r>
            <a:r>
              <a:rPr sz="2800" b="0"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wo</a:t>
            </a:r>
            <a:r>
              <a:rPr sz="2800" b="0"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du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ihn</a:t>
            </a:r>
            <a:r>
              <a:rPr sz="2800" b="0"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wahrnimmst!</a:t>
            </a:r>
          </a:p>
          <a:p>
            <a:pPr marL="12700" marR="654050">
              <a:lnSpc>
                <a:spcPts val="3600"/>
              </a:lnSpc>
              <a:spcBef>
                <a:spcPts val="1400"/>
              </a:spcBef>
            </a:pPr>
            <a:r>
              <a:rPr sz="2800" spc="-25" dirty="0">
                <a:latin typeface="Futura" panose="020B0602020204020303" pitchFamily="34" charset="-79"/>
                <a:cs typeface="Futura" panose="020B0602020204020303" pitchFamily="34" charset="-79"/>
              </a:rPr>
              <a:t>Vorher</a:t>
            </a:r>
            <a:r>
              <a:rPr sz="2800" spc="-12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überlegen:</a:t>
            </a:r>
            <a:r>
              <a:rPr sz="2800"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Will</a:t>
            </a:r>
            <a:r>
              <a:rPr sz="2800" b="0" spc="-114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mein</a:t>
            </a:r>
            <a:r>
              <a:rPr sz="2800" b="0" spc="-12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Gegenüber</a:t>
            </a:r>
            <a:r>
              <a:rPr sz="2800" b="0" spc="-114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25" dirty="0">
                <a:latin typeface="Futura" panose="020B0602020204020303" pitchFamily="34" charset="-79"/>
                <a:cs typeface="Futura" panose="020B0602020204020303" pitchFamily="34" charset="-79"/>
              </a:rPr>
              <a:t>provozieren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800" b="0"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ein</a:t>
            </a:r>
            <a:r>
              <a:rPr sz="2800" b="0" spc="-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Gespräch?</a:t>
            </a:r>
          </a:p>
          <a:p>
            <a:pPr marL="12700" marR="5080">
              <a:lnSpc>
                <a:spcPts val="3600"/>
              </a:lnSpc>
              <a:spcBef>
                <a:spcPts val="1400"/>
              </a:spcBef>
            </a:pPr>
            <a:r>
              <a:rPr sz="2800" spc="-10" dirty="0">
                <a:latin typeface="Futura" panose="020B0602020204020303" pitchFamily="34" charset="-79"/>
                <a:cs typeface="Futura" panose="020B0602020204020303" pitchFamily="34" charset="-79"/>
              </a:rPr>
              <a:t>»Stopp«</a:t>
            </a:r>
            <a:r>
              <a:rPr sz="280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sagen</a:t>
            </a:r>
            <a:r>
              <a:rPr sz="2800" spc="-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Grenzen</a:t>
            </a:r>
            <a:r>
              <a:rPr sz="2800" spc="-7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setzen!</a:t>
            </a:r>
            <a:r>
              <a:rPr sz="2800"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Bei</a:t>
            </a:r>
            <a:r>
              <a:rPr sz="2800" b="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manchen Aussagen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muss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man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nicht</a:t>
            </a:r>
            <a:r>
              <a:rPr sz="2800" b="0"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diskutieren.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Es</a:t>
            </a:r>
            <a:r>
              <a:rPr sz="2800" b="0"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kann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auch</a:t>
            </a:r>
            <a:r>
              <a:rPr sz="2800" b="0" spc="-8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reichen,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ein</a:t>
            </a:r>
            <a:r>
              <a:rPr sz="2800" b="0" spc="-15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Zeichen</a:t>
            </a:r>
            <a:r>
              <a:rPr sz="2800" b="0" spc="-1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b="0" spc="-1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35" dirty="0">
                <a:latin typeface="Futura" panose="020B0602020204020303" pitchFamily="34" charset="-79"/>
                <a:cs typeface="Futura" panose="020B0602020204020303" pitchFamily="34" charset="-79"/>
              </a:rPr>
              <a:t>Grenzen</a:t>
            </a:r>
            <a:r>
              <a:rPr sz="2800" b="0" spc="-1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z="2800" b="0" spc="-1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30" dirty="0">
                <a:latin typeface="Futura" panose="020B0602020204020303" pitchFamily="34" charset="-79"/>
                <a:cs typeface="Futura" panose="020B0602020204020303" pitchFamily="34" charset="-79"/>
              </a:rPr>
              <a:t>setzen,</a:t>
            </a:r>
            <a:r>
              <a:rPr sz="2800" b="0" spc="-1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20" dirty="0">
                <a:latin typeface="Futura" panose="020B0602020204020303" pitchFamily="34" charset="-79"/>
                <a:cs typeface="Futura" panose="020B0602020204020303" pitchFamily="34" charset="-79"/>
              </a:rPr>
              <a:t>ohne</a:t>
            </a:r>
            <a:r>
              <a:rPr sz="2800" b="0" spc="-1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z="2800" b="0" spc="-14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argumentieren.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9715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06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474701"/>
            <a:ext cx="3828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Empfehlungen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300" y="2338301"/>
            <a:ext cx="9326880" cy="3615349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420"/>
              </a:spcBef>
            </a:pPr>
            <a:r>
              <a:rPr sz="28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Betroffene</a:t>
            </a:r>
            <a:r>
              <a:rPr sz="2800" b="1" spc="-9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unterstützen!</a:t>
            </a:r>
            <a:r>
              <a:rPr sz="2800" b="1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Zeige</a:t>
            </a:r>
            <a:r>
              <a:rPr sz="2800" spc="-9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Person</a:t>
            </a:r>
            <a:r>
              <a:rPr sz="2800" spc="-9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deine</a:t>
            </a:r>
            <a:r>
              <a:rPr sz="2800" spc="-9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Unter-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stützung,</a:t>
            </a:r>
            <a:r>
              <a:rPr sz="2800" spc="-1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wenn</a:t>
            </a:r>
            <a:r>
              <a:rPr sz="28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sie</a:t>
            </a:r>
            <a:r>
              <a:rPr sz="28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von</a:t>
            </a:r>
            <a:r>
              <a:rPr sz="28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diskriminierenden</a:t>
            </a:r>
            <a:r>
              <a:rPr sz="2800" spc="-1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Anfeindungen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betroffen</a:t>
            </a:r>
            <a:r>
              <a:rPr sz="2800" spc="-9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ist!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248920">
              <a:lnSpc>
                <a:spcPts val="3600"/>
              </a:lnSpc>
              <a:spcBef>
                <a:spcPts val="1400"/>
              </a:spcBef>
            </a:pPr>
            <a:r>
              <a:rPr sz="28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Hilfe</a:t>
            </a:r>
            <a:r>
              <a:rPr sz="2800" b="1" spc="-7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b="1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Unterstützung</a:t>
            </a:r>
            <a:r>
              <a:rPr sz="2800" b="1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holen!</a:t>
            </a:r>
            <a:r>
              <a:rPr sz="2800" b="1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Sprich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800" spc="-7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z="28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Lehr-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kraft,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nimm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Kontakt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einer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Beratungsstelle</a:t>
            </a:r>
            <a:r>
              <a:rPr sz="2800" spc="-8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auf!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  <a:p>
            <a:pPr marL="12700" marR="1355090">
              <a:lnSpc>
                <a:spcPts val="3600"/>
              </a:lnSpc>
              <a:spcBef>
                <a:spcPts val="1400"/>
              </a:spcBef>
              <a:tabLst>
                <a:tab pos="3862070" algn="l"/>
              </a:tabLst>
            </a:pPr>
            <a:r>
              <a:rPr sz="2800" b="1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Kritisch</a:t>
            </a:r>
            <a:r>
              <a:rPr sz="2800" b="1" spc="-15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1" spc="-10" dirty="0" err="1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nachfragen</a:t>
            </a:r>
            <a:r>
              <a:rPr sz="2800" b="1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!</a:t>
            </a:r>
            <a:r>
              <a:rPr lang="de-DE" sz="2800" b="1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4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Was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war</a:t>
            </a:r>
            <a:r>
              <a:rPr sz="28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mit</a:t>
            </a:r>
            <a:r>
              <a:rPr sz="2800" spc="-9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  <a:r>
              <a:rPr sz="2800" spc="-10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Aussage </a:t>
            </a:r>
            <a:r>
              <a:rPr sz="280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wirklich</a:t>
            </a:r>
            <a:r>
              <a:rPr sz="2800" spc="-8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gemeint?</a:t>
            </a:r>
            <a:endParaRPr sz="28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309100" y="6992881"/>
            <a:ext cx="8595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47650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07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300" y="1474701"/>
            <a:ext cx="3752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" dirty="0">
                <a:latin typeface="Futura" panose="020B0602020204020303" pitchFamily="34" charset="-79"/>
                <a:cs typeface="Futura" panose="020B0602020204020303" pitchFamily="34" charset="-79"/>
              </a:rPr>
              <a:t>Empfehlungen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7300" y="2338301"/>
            <a:ext cx="9638799" cy="2971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720"/>
              </a:lnSpc>
              <a:spcBef>
                <a:spcPts val="100"/>
              </a:spcBef>
            </a:pP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Gegenfragen</a:t>
            </a:r>
            <a:r>
              <a:rPr sz="280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stellen</a:t>
            </a:r>
            <a:r>
              <a:rPr sz="280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dirty="0">
                <a:latin typeface="Futura" panose="020B0602020204020303" pitchFamily="34" charset="-79"/>
                <a:cs typeface="Futura" panose="020B0602020204020303" pitchFamily="34" charset="-79"/>
              </a:rPr>
              <a:t>zum</a:t>
            </a:r>
            <a:r>
              <a:rPr sz="280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latin typeface="Futura" panose="020B0602020204020303" pitchFamily="34" charset="-79"/>
                <a:cs typeface="Futura" panose="020B0602020204020303" pitchFamily="34" charset="-79"/>
              </a:rPr>
              <a:t>Nachdenken</a:t>
            </a:r>
            <a:r>
              <a:rPr sz="280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latin typeface="Futura" panose="020B0602020204020303" pitchFamily="34" charset="-79"/>
                <a:cs typeface="Futura" panose="020B0602020204020303" pitchFamily="34" charset="-79"/>
              </a:rPr>
              <a:t>anregen:</a:t>
            </a:r>
          </a:p>
          <a:p>
            <a:pPr marL="12700">
              <a:lnSpc>
                <a:spcPts val="3720"/>
              </a:lnSpc>
            </a:pP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Wie</a:t>
            </a:r>
            <a:r>
              <a:rPr sz="2800" b="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kommt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dein</a:t>
            </a:r>
            <a:r>
              <a:rPr sz="2800" b="0"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Gegenüber</a:t>
            </a:r>
            <a:r>
              <a:rPr sz="2800" b="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diesen</a:t>
            </a:r>
            <a:r>
              <a:rPr sz="2800" b="0" spc="-8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Überzeugungen?</a:t>
            </a:r>
          </a:p>
          <a:p>
            <a:pPr marL="12700">
              <a:lnSpc>
                <a:spcPts val="3720"/>
              </a:lnSpc>
              <a:spcBef>
                <a:spcPts val="1160"/>
              </a:spcBef>
            </a:pPr>
            <a:r>
              <a:rPr sz="2800" spc="-45" dirty="0">
                <a:latin typeface="Futura" panose="020B0602020204020303" pitchFamily="34" charset="-79"/>
                <a:cs typeface="Futura" panose="020B0602020204020303" pitchFamily="34" charset="-79"/>
              </a:rPr>
              <a:t>Antisemitische</a:t>
            </a:r>
            <a:r>
              <a:rPr sz="2800"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60" dirty="0">
                <a:latin typeface="Futura" panose="020B0602020204020303" pitchFamily="34" charset="-79"/>
                <a:cs typeface="Futura" panose="020B0602020204020303" pitchFamily="34" charset="-79"/>
              </a:rPr>
              <a:t>sowie</a:t>
            </a:r>
            <a:r>
              <a:rPr sz="280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50" dirty="0">
                <a:latin typeface="Futura" panose="020B0602020204020303" pitchFamily="34" charset="-79"/>
                <a:cs typeface="Futura" panose="020B0602020204020303" pitchFamily="34" charset="-79"/>
              </a:rPr>
              <a:t>rassistische</a:t>
            </a:r>
            <a:r>
              <a:rPr sz="2800"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20" dirty="0">
                <a:latin typeface="Futura" panose="020B0602020204020303" pitchFamily="34" charset="-79"/>
                <a:cs typeface="Futura" panose="020B0602020204020303" pitchFamily="34" charset="-79"/>
              </a:rPr>
              <a:t>Straftaten</a:t>
            </a:r>
            <a:r>
              <a:rPr sz="280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spc="-10" dirty="0">
                <a:latin typeface="Futura" panose="020B0602020204020303" pitchFamily="34" charset="-79"/>
                <a:cs typeface="Futura" panose="020B0602020204020303" pitchFamily="34" charset="-79"/>
              </a:rPr>
              <a:t>anzeigen!</a:t>
            </a:r>
          </a:p>
          <a:p>
            <a:pPr marL="12700">
              <a:lnSpc>
                <a:spcPts val="3600"/>
              </a:lnSpc>
            </a:pP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Manche</a:t>
            </a:r>
            <a:r>
              <a:rPr sz="2800" b="0" spc="-9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Äußerungen</a:t>
            </a:r>
            <a:r>
              <a:rPr sz="2800" b="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erfüllen</a:t>
            </a:r>
            <a:r>
              <a:rPr sz="2800" b="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den</a:t>
            </a:r>
            <a:r>
              <a:rPr sz="2800" b="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Straftatbestand</a:t>
            </a:r>
            <a:r>
              <a:rPr sz="2800" b="0" spc="-9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25" dirty="0">
                <a:latin typeface="Futura" panose="020B0602020204020303" pitchFamily="34" charset="-79"/>
                <a:cs typeface="Futura" panose="020B0602020204020303" pitchFamily="34" charset="-79"/>
              </a:rPr>
              <a:t>der</a:t>
            </a:r>
          </a:p>
          <a:p>
            <a:pPr marL="12700" marR="69850">
              <a:lnSpc>
                <a:spcPts val="3600"/>
              </a:lnSpc>
              <a:spcBef>
                <a:spcPts val="200"/>
              </a:spcBef>
            </a:pPr>
            <a:r>
              <a:rPr sz="2800" b="0" spc="-80" dirty="0">
                <a:latin typeface="Futura" panose="020B0602020204020303" pitchFamily="34" charset="-79"/>
                <a:cs typeface="Futura" panose="020B0602020204020303" pitchFamily="34" charset="-79"/>
              </a:rPr>
              <a:t>»Volksverhetzung«</a:t>
            </a:r>
            <a:r>
              <a:rPr sz="2800" b="0" spc="-11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–</a:t>
            </a:r>
            <a:r>
              <a:rPr sz="2800" b="0" spc="-15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etwa</a:t>
            </a:r>
            <a:r>
              <a:rPr sz="2800" b="0"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800" b="0"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800" b="0"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55" dirty="0">
                <a:latin typeface="Futura" panose="020B0602020204020303" pitchFamily="34" charset="-79"/>
                <a:cs typeface="Futura" panose="020B0602020204020303" pitchFamily="34" charset="-79"/>
              </a:rPr>
              <a:t>Verherrlichung</a:t>
            </a:r>
            <a:r>
              <a:rPr sz="2800" b="0"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des</a:t>
            </a:r>
            <a:r>
              <a:rPr sz="2800" b="0" spc="-13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Natio- </a:t>
            </a:r>
            <a:r>
              <a:rPr sz="2800" b="0" spc="-25" dirty="0">
                <a:latin typeface="Futura" panose="020B0602020204020303" pitchFamily="34" charset="-79"/>
                <a:cs typeface="Futura" panose="020B0602020204020303" pitchFamily="34" charset="-79"/>
              </a:rPr>
              <a:t>nalsozialismus</a:t>
            </a:r>
            <a:r>
              <a:rPr sz="2800" b="0"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oder</a:t>
            </a:r>
            <a:r>
              <a:rPr sz="2800" b="0" spc="-7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die</a:t>
            </a:r>
            <a:r>
              <a:rPr sz="2800" b="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Aufstachelung</a:t>
            </a:r>
            <a:r>
              <a:rPr sz="2800" b="0"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zu</a:t>
            </a:r>
            <a:r>
              <a:rPr sz="2800" b="0"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Hass</a:t>
            </a:r>
            <a:r>
              <a:rPr sz="2800" b="0" spc="-60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dirty="0">
                <a:latin typeface="Futura" panose="020B0602020204020303" pitchFamily="34" charset="-79"/>
                <a:cs typeface="Futura" panose="020B0602020204020303" pitchFamily="34" charset="-79"/>
              </a:rPr>
              <a:t>und</a:t>
            </a:r>
            <a:r>
              <a:rPr sz="2800" b="0" spc="-65" dirty="0">
                <a:latin typeface="Futura" panose="020B0602020204020303" pitchFamily="34" charset="-79"/>
                <a:cs typeface="Futura" panose="020B0602020204020303" pitchFamily="34" charset="-79"/>
              </a:rPr>
              <a:t> </a:t>
            </a:r>
            <a:r>
              <a:rPr sz="2800" b="0" spc="-10" dirty="0">
                <a:latin typeface="Futura" panose="020B0602020204020303" pitchFamily="34" charset="-79"/>
                <a:cs typeface="Futura" panose="020B0602020204020303" pitchFamily="34" charset="-79"/>
              </a:rPr>
              <a:t>Gewalt.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09407" y="468844"/>
            <a:ext cx="1042669" cy="732790"/>
            <a:chOff x="509407" y="468844"/>
            <a:chExt cx="1042669" cy="732790"/>
          </a:xfrm>
        </p:grpSpPr>
        <p:sp>
          <p:nvSpPr>
            <p:cNvPr id="5" name="object 5"/>
            <p:cNvSpPr/>
            <p:nvPr/>
          </p:nvSpPr>
          <p:spPr>
            <a:xfrm>
              <a:off x="711672" y="624634"/>
              <a:ext cx="828040" cy="565150"/>
            </a:xfrm>
            <a:custGeom>
              <a:avLst/>
              <a:gdLst/>
              <a:ahLst/>
              <a:cxnLst/>
              <a:rect l="l" t="t" r="r" b="b"/>
              <a:pathLst>
                <a:path w="828040" h="565150">
                  <a:moveTo>
                    <a:pt x="404977" y="526719"/>
                  </a:moveTo>
                  <a:lnTo>
                    <a:pt x="348987" y="524402"/>
                  </a:lnTo>
                  <a:lnTo>
                    <a:pt x="295604" y="517637"/>
                  </a:lnTo>
                  <a:lnTo>
                    <a:pt x="245259" y="506699"/>
                  </a:lnTo>
                  <a:lnTo>
                    <a:pt x="198383" y="491867"/>
                  </a:lnTo>
                  <a:lnTo>
                    <a:pt x="155407" y="473418"/>
                  </a:lnTo>
                  <a:lnTo>
                    <a:pt x="116763" y="451627"/>
                  </a:lnTo>
                  <a:lnTo>
                    <a:pt x="82882" y="426774"/>
                  </a:lnTo>
                  <a:lnTo>
                    <a:pt x="54194" y="399134"/>
                  </a:lnTo>
                  <a:lnTo>
                    <a:pt x="14123" y="336604"/>
                  </a:lnTo>
                  <a:lnTo>
                    <a:pt x="0" y="266255"/>
                  </a:lnTo>
                  <a:lnTo>
                    <a:pt x="3778" y="230127"/>
                  </a:lnTo>
                  <a:lnTo>
                    <a:pt x="32527" y="162620"/>
                  </a:lnTo>
                  <a:lnTo>
                    <a:pt x="56512" y="131874"/>
                  </a:lnTo>
                  <a:lnTo>
                    <a:pt x="86245" y="103558"/>
                  </a:lnTo>
                  <a:lnTo>
                    <a:pt x="121234" y="77987"/>
                  </a:lnTo>
                  <a:lnTo>
                    <a:pt x="160985" y="55480"/>
                  </a:lnTo>
                  <a:lnTo>
                    <a:pt x="205006" y="36353"/>
                  </a:lnTo>
                  <a:lnTo>
                    <a:pt x="252803" y="20924"/>
                  </a:lnTo>
                  <a:lnTo>
                    <a:pt x="303882" y="9511"/>
                  </a:lnTo>
                  <a:lnTo>
                    <a:pt x="357752" y="2430"/>
                  </a:lnTo>
                  <a:lnTo>
                    <a:pt x="413918" y="0"/>
                  </a:lnTo>
                  <a:lnTo>
                    <a:pt x="470087" y="2430"/>
                  </a:lnTo>
                  <a:lnTo>
                    <a:pt x="523959" y="9511"/>
                  </a:lnTo>
                  <a:lnTo>
                    <a:pt x="575041" y="20924"/>
                  </a:lnTo>
                  <a:lnTo>
                    <a:pt x="622839" y="36353"/>
                  </a:lnTo>
                  <a:lnTo>
                    <a:pt x="666861" y="55480"/>
                  </a:lnTo>
                  <a:lnTo>
                    <a:pt x="706613" y="77987"/>
                  </a:lnTo>
                  <a:lnTo>
                    <a:pt x="741603" y="103558"/>
                  </a:lnTo>
                  <a:lnTo>
                    <a:pt x="771336" y="131874"/>
                  </a:lnTo>
                  <a:lnTo>
                    <a:pt x="795321" y="162620"/>
                  </a:lnTo>
                  <a:lnTo>
                    <a:pt x="824070" y="230127"/>
                  </a:lnTo>
                  <a:lnTo>
                    <a:pt x="827849" y="266255"/>
                  </a:lnTo>
                  <a:lnTo>
                    <a:pt x="821989" y="311148"/>
                  </a:lnTo>
                  <a:lnTo>
                    <a:pt x="805051" y="353615"/>
                  </a:lnTo>
                  <a:lnTo>
                    <a:pt x="777995" y="393039"/>
                  </a:lnTo>
                  <a:lnTo>
                    <a:pt x="741781" y="428802"/>
                  </a:lnTo>
                  <a:lnTo>
                    <a:pt x="743802" y="458350"/>
                  </a:lnTo>
                  <a:lnTo>
                    <a:pt x="771328" y="504124"/>
                  </a:lnTo>
                  <a:lnTo>
                    <a:pt x="803292" y="546201"/>
                  </a:lnTo>
                  <a:lnTo>
                    <a:pt x="818629" y="564654"/>
                  </a:lnTo>
                  <a:lnTo>
                    <a:pt x="737363" y="561953"/>
                  </a:lnTo>
                  <a:lnTo>
                    <a:pt x="686660" y="557145"/>
                  </a:lnTo>
                  <a:lnTo>
                    <a:pt x="645268" y="546713"/>
                  </a:lnTo>
                  <a:lnTo>
                    <a:pt x="591934" y="527138"/>
                  </a:lnTo>
                  <a:lnTo>
                    <a:pt x="548436" y="519149"/>
                  </a:lnTo>
                  <a:lnTo>
                    <a:pt x="497308" y="519885"/>
                  </a:lnTo>
                  <a:lnTo>
                    <a:pt x="446753" y="524143"/>
                  </a:lnTo>
                  <a:lnTo>
                    <a:pt x="404977" y="526719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0"/>
                  </a:move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1510" y="480947"/>
              <a:ext cx="685165" cy="471170"/>
            </a:xfrm>
            <a:custGeom>
              <a:avLst/>
              <a:gdLst/>
              <a:ahLst/>
              <a:cxnLst/>
              <a:rect l="l" t="t" r="r" b="b"/>
              <a:pathLst>
                <a:path w="685165" h="471169">
                  <a:moveTo>
                    <a:pt x="342404" y="440728"/>
                  </a:moveTo>
                  <a:lnTo>
                    <a:pt x="397944" y="437843"/>
                  </a:lnTo>
                  <a:lnTo>
                    <a:pt x="450630" y="429493"/>
                  </a:lnTo>
                  <a:lnTo>
                    <a:pt x="499758" y="416130"/>
                  </a:lnTo>
                  <a:lnTo>
                    <a:pt x="544623" y="398208"/>
                  </a:lnTo>
                  <a:lnTo>
                    <a:pt x="584520" y="376181"/>
                  </a:lnTo>
                  <a:lnTo>
                    <a:pt x="618744" y="350504"/>
                  </a:lnTo>
                  <a:lnTo>
                    <a:pt x="646590" y="321629"/>
                  </a:lnTo>
                  <a:lnTo>
                    <a:pt x="680327" y="256102"/>
                  </a:lnTo>
                  <a:lnTo>
                    <a:pt x="684809" y="220357"/>
                  </a:lnTo>
                  <a:lnTo>
                    <a:pt x="680327" y="184613"/>
                  </a:lnTo>
                  <a:lnTo>
                    <a:pt x="646590" y="119088"/>
                  </a:lnTo>
                  <a:lnTo>
                    <a:pt x="618744" y="90215"/>
                  </a:lnTo>
                  <a:lnTo>
                    <a:pt x="584520" y="64539"/>
                  </a:lnTo>
                  <a:lnTo>
                    <a:pt x="544623" y="42515"/>
                  </a:lnTo>
                  <a:lnTo>
                    <a:pt x="499758" y="24595"/>
                  </a:lnTo>
                  <a:lnTo>
                    <a:pt x="450630" y="11233"/>
                  </a:lnTo>
                  <a:lnTo>
                    <a:pt x="397944" y="2884"/>
                  </a:lnTo>
                  <a:lnTo>
                    <a:pt x="342404" y="0"/>
                  </a:lnTo>
                  <a:lnTo>
                    <a:pt x="286865" y="2884"/>
                  </a:lnTo>
                  <a:lnTo>
                    <a:pt x="234179" y="11233"/>
                  </a:lnTo>
                  <a:lnTo>
                    <a:pt x="185050" y="24595"/>
                  </a:lnTo>
                  <a:lnTo>
                    <a:pt x="140185" y="42515"/>
                  </a:lnTo>
                  <a:lnTo>
                    <a:pt x="100288" y="64539"/>
                  </a:lnTo>
                  <a:lnTo>
                    <a:pt x="66064" y="90215"/>
                  </a:lnTo>
                  <a:lnTo>
                    <a:pt x="38218" y="119088"/>
                  </a:lnTo>
                  <a:lnTo>
                    <a:pt x="4481" y="184613"/>
                  </a:lnTo>
                  <a:lnTo>
                    <a:pt x="0" y="220357"/>
                  </a:lnTo>
                  <a:lnTo>
                    <a:pt x="4846" y="257517"/>
                  </a:lnTo>
                  <a:lnTo>
                    <a:pt x="18857" y="292666"/>
                  </a:lnTo>
                  <a:lnTo>
                    <a:pt x="41239" y="325294"/>
                  </a:lnTo>
                  <a:lnTo>
                    <a:pt x="71196" y="354888"/>
                  </a:lnTo>
                  <a:lnTo>
                    <a:pt x="69524" y="379350"/>
                  </a:lnTo>
                  <a:lnTo>
                    <a:pt x="46751" y="417242"/>
                  </a:lnTo>
                  <a:lnTo>
                    <a:pt x="20307" y="452072"/>
                  </a:lnTo>
                  <a:lnTo>
                    <a:pt x="7619" y="467347"/>
                  </a:lnTo>
                  <a:lnTo>
                    <a:pt x="77658" y="471091"/>
                  </a:lnTo>
                  <a:lnTo>
                    <a:pt x="120538" y="469103"/>
                  </a:lnTo>
                  <a:lnTo>
                    <a:pt x="153841" y="458471"/>
                  </a:lnTo>
                  <a:lnTo>
                    <a:pt x="195148" y="436283"/>
                  </a:lnTo>
                  <a:lnTo>
                    <a:pt x="225599" y="429733"/>
                  </a:lnTo>
                  <a:lnTo>
                    <a:pt x="265837" y="432066"/>
                  </a:lnTo>
                  <a:lnTo>
                    <a:pt x="307546" y="437618"/>
                  </a:lnTo>
                  <a:lnTo>
                    <a:pt x="342404" y="440728"/>
                  </a:lnTo>
                  <a:close/>
                </a:path>
              </a:pathLst>
            </a:custGeom>
            <a:ln w="24206">
              <a:solidFill>
                <a:srgbClr val="B65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88372" y="887806"/>
              <a:ext cx="296545" cy="64769"/>
            </a:xfrm>
            <a:custGeom>
              <a:avLst/>
              <a:gdLst/>
              <a:ahLst/>
              <a:cxnLst/>
              <a:rect l="l" t="t" r="r" b="b"/>
              <a:pathLst>
                <a:path w="296544" h="64769">
                  <a:moveTo>
                    <a:pt x="32092" y="0"/>
                  </a:moveTo>
                  <a:lnTo>
                    <a:pt x="19438" y="2469"/>
                  </a:lnTo>
                  <a:lnTo>
                    <a:pt x="9255" y="9259"/>
                  </a:lnTo>
                  <a:lnTo>
                    <a:pt x="2467" y="19443"/>
                  </a:lnTo>
                  <a:lnTo>
                    <a:pt x="0" y="32092"/>
                  </a:lnTo>
                  <a:lnTo>
                    <a:pt x="2467" y="44742"/>
                  </a:lnTo>
                  <a:lnTo>
                    <a:pt x="9255" y="54925"/>
                  </a:lnTo>
                  <a:lnTo>
                    <a:pt x="19438" y="61716"/>
                  </a:lnTo>
                  <a:lnTo>
                    <a:pt x="32092" y="64185"/>
                  </a:lnTo>
                  <a:lnTo>
                    <a:pt x="44742" y="61716"/>
                  </a:lnTo>
                  <a:lnTo>
                    <a:pt x="54925" y="54925"/>
                  </a:lnTo>
                  <a:lnTo>
                    <a:pt x="61716" y="44742"/>
                  </a:lnTo>
                  <a:lnTo>
                    <a:pt x="64185" y="32092"/>
                  </a:lnTo>
                  <a:lnTo>
                    <a:pt x="61716" y="19443"/>
                  </a:lnTo>
                  <a:lnTo>
                    <a:pt x="54925" y="9259"/>
                  </a:lnTo>
                  <a:lnTo>
                    <a:pt x="44742" y="2469"/>
                  </a:lnTo>
                  <a:lnTo>
                    <a:pt x="32092" y="0"/>
                  </a:lnTo>
                  <a:close/>
                </a:path>
                <a:path w="296544" h="64769">
                  <a:moveTo>
                    <a:pt x="148209" y="0"/>
                  </a:moveTo>
                  <a:lnTo>
                    <a:pt x="135559" y="2469"/>
                  </a:lnTo>
                  <a:lnTo>
                    <a:pt x="125375" y="9259"/>
                  </a:lnTo>
                  <a:lnTo>
                    <a:pt x="118585" y="19443"/>
                  </a:lnTo>
                  <a:lnTo>
                    <a:pt x="116116" y="32092"/>
                  </a:lnTo>
                  <a:lnTo>
                    <a:pt x="118585" y="44742"/>
                  </a:lnTo>
                  <a:lnTo>
                    <a:pt x="125375" y="54925"/>
                  </a:lnTo>
                  <a:lnTo>
                    <a:pt x="135559" y="61716"/>
                  </a:lnTo>
                  <a:lnTo>
                    <a:pt x="148209" y="64185"/>
                  </a:lnTo>
                  <a:lnTo>
                    <a:pt x="160863" y="61716"/>
                  </a:lnTo>
                  <a:lnTo>
                    <a:pt x="171046" y="54925"/>
                  </a:lnTo>
                  <a:lnTo>
                    <a:pt x="177834" y="44742"/>
                  </a:lnTo>
                  <a:lnTo>
                    <a:pt x="180301" y="32092"/>
                  </a:lnTo>
                  <a:lnTo>
                    <a:pt x="177834" y="19443"/>
                  </a:lnTo>
                  <a:lnTo>
                    <a:pt x="171046" y="9259"/>
                  </a:lnTo>
                  <a:lnTo>
                    <a:pt x="160863" y="2469"/>
                  </a:lnTo>
                  <a:lnTo>
                    <a:pt x="148209" y="0"/>
                  </a:lnTo>
                  <a:close/>
                </a:path>
                <a:path w="296544" h="64769">
                  <a:moveTo>
                    <a:pt x="264325" y="0"/>
                  </a:moveTo>
                  <a:lnTo>
                    <a:pt x="251675" y="2469"/>
                  </a:lnTo>
                  <a:lnTo>
                    <a:pt x="241492" y="9259"/>
                  </a:lnTo>
                  <a:lnTo>
                    <a:pt x="234701" y="19443"/>
                  </a:lnTo>
                  <a:lnTo>
                    <a:pt x="232232" y="32092"/>
                  </a:lnTo>
                  <a:lnTo>
                    <a:pt x="234701" y="44742"/>
                  </a:lnTo>
                  <a:lnTo>
                    <a:pt x="241492" y="54925"/>
                  </a:lnTo>
                  <a:lnTo>
                    <a:pt x="251675" y="61716"/>
                  </a:lnTo>
                  <a:lnTo>
                    <a:pt x="264325" y="64185"/>
                  </a:lnTo>
                  <a:lnTo>
                    <a:pt x="276979" y="61716"/>
                  </a:lnTo>
                  <a:lnTo>
                    <a:pt x="287162" y="54925"/>
                  </a:lnTo>
                  <a:lnTo>
                    <a:pt x="293950" y="44742"/>
                  </a:lnTo>
                  <a:lnTo>
                    <a:pt x="296418" y="32092"/>
                  </a:lnTo>
                  <a:lnTo>
                    <a:pt x="293950" y="19443"/>
                  </a:lnTo>
                  <a:lnTo>
                    <a:pt x="287162" y="9259"/>
                  </a:lnTo>
                  <a:lnTo>
                    <a:pt x="276979" y="2469"/>
                  </a:lnTo>
                  <a:lnTo>
                    <a:pt x="264325" y="0"/>
                  </a:lnTo>
                  <a:close/>
                </a:path>
              </a:pathLst>
            </a:custGeom>
            <a:solidFill>
              <a:srgbClr val="B65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4683" y="584692"/>
              <a:ext cx="140385" cy="24103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9232900" y="6992881"/>
            <a:ext cx="935778" cy="234038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3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Di</a:t>
            </a:r>
            <a:r>
              <a:rPr spc="35" dirty="0">
                <a:latin typeface="Futura" panose="020B0602020204020303" pitchFamily="34" charset="-79"/>
                <a:cs typeface="Futura" panose="020B0602020204020303" pitchFamily="34" charset="-79"/>
              </a:rPr>
              <a:t>Pol</a:t>
            </a:r>
            <a:r>
              <a:rPr spc="35" dirty="0">
                <a:solidFill>
                  <a:srgbClr val="E3B8A2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BAs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27300" y="7006249"/>
            <a:ext cx="259079" cy="2584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500" b="1" spc="-25" dirty="0">
                <a:solidFill>
                  <a:srgbClr val="B65333"/>
                </a:solidFill>
                <a:latin typeface="Futura" panose="020B0602020204020303" pitchFamily="34" charset="-79"/>
                <a:cs typeface="Futura" panose="020B0602020204020303" pitchFamily="34" charset="-79"/>
              </a:rPr>
              <a:t>08</a:t>
            </a:r>
            <a:endParaRPr sz="1500" dirty="0">
              <a:latin typeface="Futura" panose="020B0602020204020303" pitchFamily="34" charset="-79"/>
              <a:cs typeface="Futura" panose="020B0602020204020303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301</Words>
  <Application>Microsoft Office PowerPoint</Application>
  <PresentationFormat>Benutzerdefiniert</PresentationFormat>
  <Paragraphs>44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Futura</vt:lpstr>
      <vt:lpstr>Futura PT Heavy</vt:lpstr>
      <vt:lpstr>Urbanist</vt:lpstr>
      <vt:lpstr>Office Theme</vt:lpstr>
      <vt:lpstr>Was hat das mit Antisemitismus zu tun?</vt:lpstr>
      <vt:lpstr>Was hat das mit Antisemitismus zu tun?</vt:lpstr>
      <vt:lpstr>Was hat das mit Antisemitismus zu tun?</vt:lpstr>
      <vt:lpstr>Textarbeit</vt:lpstr>
      <vt:lpstr>Textarbeit</vt:lpstr>
      <vt:lpstr>Empfehlungen</vt:lpstr>
      <vt:lpstr>Empfehlungen</vt:lpstr>
      <vt:lpstr>Empfehlungen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hat das mit Antisemitismus zu tun?</dc:title>
  <cp:lastModifiedBy>Alexander Loske</cp:lastModifiedBy>
  <cp:revision>2</cp:revision>
  <dcterms:created xsi:type="dcterms:W3CDTF">2024-05-08T14:56:06Z</dcterms:created>
  <dcterms:modified xsi:type="dcterms:W3CDTF">2024-05-13T09:20:15Z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2024-05-08T00:00:00Z</vt:filetime>
  </property>
  <property fmtid="{D5CDD505-2E9C-101B-9397-08002B2CF9AE}" pid="5" name="Producer">
    <vt:lpwstr>Adobe PDF Library 17.0</vt:lpwstr>
  </property>
</Properties>
</file>