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/>
    <p:restoredTop sz="94694"/>
  </p:normalViewPr>
  <p:slideViewPr>
    <p:cSldViewPr>
      <p:cViewPr varScale="1">
        <p:scale>
          <a:sx n="96" d="100"/>
          <a:sy n="96" d="100"/>
        </p:scale>
        <p:origin x="156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7300" y="1474701"/>
            <a:ext cx="874077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1474701"/>
            <a:ext cx="324612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300" y="2338301"/>
            <a:ext cx="9638799" cy="3611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361594" y="6992881"/>
            <a:ext cx="80708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27300" y="1474701"/>
            <a:ext cx="93152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pc="-2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pc="-1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pc="-1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75" dirty="0"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pc="-1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pc="-1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tun?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7645" y="2869091"/>
            <a:ext cx="9162800" cy="1531188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spcBef>
                <a:spcPts val="420"/>
              </a:spcBef>
            </a:pP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Jüdische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Einrichtungen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etwa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jüdische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Schulen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Synagogen</a:t>
            </a:r>
            <a:r>
              <a:rPr sz="3200" spc="-1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müssen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3200" spc="-1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Polizei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bewacht</a:t>
            </a:r>
            <a:r>
              <a:rPr sz="32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werden.</a:t>
            </a:r>
            <a:endParaRPr sz="32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397768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01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27300" y="1474701"/>
            <a:ext cx="92390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pc="-2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pc="-1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pc="-1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75" dirty="0"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pc="-1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pc="-1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tun?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1510" y="2898435"/>
            <a:ext cx="79436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Jemand</a:t>
            </a:r>
            <a:r>
              <a:rPr sz="32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ruft</a:t>
            </a:r>
            <a:r>
              <a:rPr sz="32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32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dem</a:t>
            </a:r>
            <a:r>
              <a:rPr sz="32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Schulhof</a:t>
            </a:r>
            <a:r>
              <a:rPr sz="32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»Du</a:t>
            </a:r>
            <a:r>
              <a:rPr sz="32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Jude«.</a:t>
            </a:r>
            <a:endParaRPr sz="32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02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27300" y="1474701"/>
            <a:ext cx="93152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pc="-2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pc="-1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pc="-1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75" dirty="0"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pc="-1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pc="-1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tun?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0897" y="2742679"/>
            <a:ext cx="8553200" cy="1038746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spcBef>
                <a:spcPts val="420"/>
              </a:spcBef>
            </a:pP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Jemand</a:t>
            </a:r>
            <a:r>
              <a:rPr sz="32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sagt,</a:t>
            </a:r>
            <a:r>
              <a:rPr sz="32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32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Juden</a:t>
            </a:r>
            <a:r>
              <a:rPr sz="32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32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32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Corona-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Krise verantwortlich</a:t>
            </a:r>
            <a:r>
              <a:rPr sz="32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sind.</a:t>
            </a:r>
            <a:endParaRPr sz="32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5904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03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Textarbeit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2190980"/>
            <a:ext cx="8590915" cy="2477601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408940" indent="-396240">
              <a:spcBef>
                <a:spcPts val="1260"/>
              </a:spcBef>
              <a:buAutoNum type="arabicPeriod"/>
              <a:tabLst>
                <a:tab pos="408940" algn="l"/>
              </a:tabLst>
            </a:pPr>
            <a:r>
              <a:rPr sz="3200" spc="-4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32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welchen</a:t>
            </a:r>
            <a:r>
              <a:rPr sz="3200" spc="-1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Erlebnissen</a:t>
            </a:r>
            <a:r>
              <a:rPr sz="32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berichtet</a:t>
            </a:r>
            <a:r>
              <a:rPr sz="32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Sarah?</a:t>
            </a:r>
            <a:endParaRPr sz="32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434975" indent="-422275">
              <a:spcBef>
                <a:spcPts val="1160"/>
              </a:spcBef>
              <a:buAutoNum type="arabicPeriod"/>
              <a:tabLst>
                <a:tab pos="434975" algn="l"/>
              </a:tabLst>
            </a:pP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32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z="32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z="32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sich</a:t>
            </a:r>
            <a:r>
              <a:rPr sz="32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danach</a:t>
            </a:r>
            <a:r>
              <a:rPr sz="32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gefühlt?</a:t>
            </a:r>
            <a:endParaRPr sz="32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5080" indent="413384">
              <a:spcBef>
                <a:spcPts val="1480"/>
              </a:spcBef>
              <a:buAutoNum type="arabicPeriod"/>
              <a:tabLst>
                <a:tab pos="426084" algn="l"/>
              </a:tabLst>
            </a:pP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haben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ihre</a:t>
            </a:r>
            <a:r>
              <a:rPr sz="32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Mitschüler*innen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Lehrer*innen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darauf</a:t>
            </a:r>
            <a:r>
              <a:rPr sz="3200" spc="-1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reagiert?</a:t>
            </a:r>
            <a:endParaRPr sz="32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04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Textarbeit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2190980"/>
            <a:ext cx="10001000" cy="3118803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435609" indent="-422909">
              <a:spcBef>
                <a:spcPts val="1260"/>
              </a:spcBef>
              <a:buAutoNum type="arabicPeriod" startAt="4"/>
              <a:tabLst>
                <a:tab pos="435609" algn="l"/>
              </a:tabLst>
            </a:pP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habt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ihr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euch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gefühlt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beim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Lesen</a:t>
            </a:r>
            <a:r>
              <a:rPr sz="28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des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Interviews?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1179195" indent="413384">
              <a:spcBef>
                <a:spcPts val="1480"/>
              </a:spcBef>
              <a:buAutoNum type="arabicPeriod" startAt="4"/>
              <a:tabLst>
                <a:tab pos="426084" algn="l"/>
              </a:tabLst>
            </a:pP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euch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etwas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überrascht?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Gab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etwas</a:t>
            </a:r>
            <a:r>
              <a:rPr sz="28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Neues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28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euch?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5080" indent="420370">
              <a:spcBef>
                <a:spcPts val="1400"/>
              </a:spcBef>
              <a:buAutoNum type="arabicPeriod" startAt="4"/>
              <a:tabLst>
                <a:tab pos="433070" algn="l"/>
              </a:tabLst>
            </a:pPr>
            <a:r>
              <a:rPr sz="28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könntet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ihr</a:t>
            </a:r>
            <a:r>
              <a:rPr sz="28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8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Schule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als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Klasse</a:t>
            </a:r>
            <a:r>
              <a:rPr sz="28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gegen Antisemitismus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Rassismus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tun?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könnt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ihr</a:t>
            </a:r>
            <a:r>
              <a:rPr sz="28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Betroffene unterstützen?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971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05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474701"/>
            <a:ext cx="38288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Empfehlungen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7300" y="2338301"/>
            <a:ext cx="9638799" cy="3615349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937894">
              <a:lnSpc>
                <a:spcPts val="3600"/>
              </a:lnSpc>
              <a:spcBef>
                <a:spcPts val="420"/>
              </a:spcBef>
            </a:pP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Aufmerksam</a:t>
            </a:r>
            <a:r>
              <a:rPr sz="2800" spc="-10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sein</a:t>
            </a:r>
            <a:r>
              <a:rPr sz="2800"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b="0" spc="-10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800" b="0" spc="-10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als</a:t>
            </a:r>
            <a:r>
              <a:rPr sz="2800" b="0" spc="-10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solchen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benennen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b="0"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widersprechen,</a:t>
            </a:r>
            <a:r>
              <a:rPr sz="2800" b="0"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wo</a:t>
            </a:r>
            <a:r>
              <a:rPr sz="2800" b="0"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ihn</a:t>
            </a:r>
            <a:r>
              <a:rPr sz="2800" b="0"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wahrnimmst!</a:t>
            </a:r>
          </a:p>
          <a:p>
            <a:pPr marL="12700" marR="654050">
              <a:lnSpc>
                <a:spcPts val="3600"/>
              </a:lnSpc>
              <a:spcBef>
                <a:spcPts val="1400"/>
              </a:spcBef>
            </a:pPr>
            <a:r>
              <a:rPr sz="2800" spc="-25" dirty="0">
                <a:latin typeface="Futura" panose="020B0602020204020303" pitchFamily="34" charset="-79"/>
                <a:cs typeface="Futura" panose="020B0602020204020303" pitchFamily="34" charset="-79"/>
              </a:rPr>
              <a:t>Vorher</a:t>
            </a:r>
            <a:r>
              <a:rPr sz="2800" spc="-1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überlegen:</a:t>
            </a:r>
            <a:r>
              <a:rPr sz="2800"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Will</a:t>
            </a:r>
            <a:r>
              <a:rPr sz="2800" b="0" spc="-114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mein</a:t>
            </a:r>
            <a:r>
              <a:rPr sz="2800" b="0" spc="-1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Gegenüber</a:t>
            </a:r>
            <a:r>
              <a:rPr sz="2800" b="0" spc="-114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25" dirty="0">
                <a:latin typeface="Futura" panose="020B0602020204020303" pitchFamily="34" charset="-79"/>
                <a:cs typeface="Futura" panose="020B0602020204020303" pitchFamily="34" charset="-79"/>
              </a:rPr>
              <a:t>provozieren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800" b="0"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ein</a:t>
            </a:r>
            <a:r>
              <a:rPr sz="2800" b="0"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Gespräch?</a:t>
            </a:r>
          </a:p>
          <a:p>
            <a:pPr marL="12700" marR="5080">
              <a:lnSpc>
                <a:spcPts val="3600"/>
              </a:lnSpc>
              <a:spcBef>
                <a:spcPts val="1400"/>
              </a:spcBef>
            </a:pPr>
            <a:r>
              <a:rPr sz="2800" spc="-10" dirty="0">
                <a:latin typeface="Futura" panose="020B0602020204020303" pitchFamily="34" charset="-79"/>
                <a:cs typeface="Futura" panose="020B0602020204020303" pitchFamily="34" charset="-79"/>
              </a:rPr>
              <a:t>»Stopp«</a:t>
            </a:r>
            <a:r>
              <a:rPr sz="280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sagen</a:t>
            </a:r>
            <a:r>
              <a:rPr sz="2800" spc="-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Grenzen</a:t>
            </a:r>
            <a:r>
              <a:rPr sz="2800" spc="-7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setzen!</a:t>
            </a:r>
            <a:r>
              <a:rPr sz="2800"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Bei</a:t>
            </a:r>
            <a:r>
              <a:rPr sz="2800" b="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manchen Aussagen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muss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man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z="2800" b="0"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diskutieren.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Es</a:t>
            </a:r>
            <a:r>
              <a:rPr sz="2800" b="0"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kann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auch</a:t>
            </a:r>
            <a:r>
              <a:rPr sz="2800" b="0"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reichen,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ein</a:t>
            </a:r>
            <a:r>
              <a:rPr sz="2800" b="0" spc="-15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Zeichen</a:t>
            </a:r>
            <a:r>
              <a:rPr sz="2800" b="0" spc="-1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b="0" spc="-1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Grenzen</a:t>
            </a:r>
            <a:r>
              <a:rPr sz="2800" b="0" spc="-1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z="2800" b="0" spc="-1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30" dirty="0">
                <a:latin typeface="Futura" panose="020B0602020204020303" pitchFamily="34" charset="-79"/>
                <a:cs typeface="Futura" panose="020B0602020204020303" pitchFamily="34" charset="-79"/>
              </a:rPr>
              <a:t>setzen,</a:t>
            </a:r>
            <a:r>
              <a:rPr sz="2800" b="0" spc="-1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20" dirty="0">
                <a:latin typeface="Futura" panose="020B0602020204020303" pitchFamily="34" charset="-79"/>
                <a:cs typeface="Futura" panose="020B0602020204020303" pitchFamily="34" charset="-79"/>
              </a:rPr>
              <a:t>ohne</a:t>
            </a:r>
            <a:r>
              <a:rPr sz="2800" b="0" spc="-1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z="2800" b="0" spc="-1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argumentieren.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971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06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474701"/>
            <a:ext cx="38288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Empfehlungen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2338301"/>
            <a:ext cx="9326880" cy="3615349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>
              <a:lnSpc>
                <a:spcPts val="3600"/>
              </a:lnSpc>
              <a:spcBef>
                <a:spcPts val="420"/>
              </a:spcBef>
            </a:pPr>
            <a:r>
              <a:rPr sz="28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Betroffene</a:t>
            </a:r>
            <a:r>
              <a:rPr sz="2800" b="1" spc="-9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unterstützen!</a:t>
            </a:r>
            <a:r>
              <a:rPr sz="2800" b="1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Zeige</a:t>
            </a:r>
            <a:r>
              <a:rPr sz="2800" spc="-9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Person</a:t>
            </a:r>
            <a:r>
              <a:rPr sz="2800" spc="-9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deine</a:t>
            </a:r>
            <a:r>
              <a:rPr sz="2800" spc="-9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Unter-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stützung,</a:t>
            </a:r>
            <a:r>
              <a:rPr sz="2800" spc="-1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wenn</a:t>
            </a:r>
            <a:r>
              <a:rPr sz="28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z="28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8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diskriminierenden</a:t>
            </a:r>
            <a:r>
              <a:rPr sz="28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Anfeindungen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betroffen</a:t>
            </a:r>
            <a:r>
              <a:rPr sz="2800" spc="-9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ist!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248920">
              <a:lnSpc>
                <a:spcPts val="3600"/>
              </a:lnSpc>
              <a:spcBef>
                <a:spcPts val="1400"/>
              </a:spcBef>
            </a:pPr>
            <a:r>
              <a:rPr sz="28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Hilfe</a:t>
            </a:r>
            <a:r>
              <a:rPr sz="2800" b="1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b="1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Unterstützung</a:t>
            </a:r>
            <a:r>
              <a:rPr sz="2800" b="1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holen!</a:t>
            </a:r>
            <a:r>
              <a:rPr sz="2800" b="1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Sprich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z="28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Lehr-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kraft,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nimm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Kontakt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Beratungsstelle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auf!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1355090">
              <a:lnSpc>
                <a:spcPts val="3600"/>
              </a:lnSpc>
              <a:spcBef>
                <a:spcPts val="1400"/>
              </a:spcBef>
              <a:tabLst>
                <a:tab pos="3862070" algn="l"/>
              </a:tabLst>
            </a:pPr>
            <a:r>
              <a:rPr sz="28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Kritisch</a:t>
            </a:r>
            <a:r>
              <a:rPr sz="2800" b="1" spc="-1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1" spc="-10" dirty="0" err="1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nachfragen</a:t>
            </a:r>
            <a:r>
              <a:rPr sz="2800" b="1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!</a:t>
            </a:r>
            <a:r>
              <a:rPr lang="de-DE" sz="2800" b="1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war</a:t>
            </a:r>
            <a:r>
              <a:rPr sz="28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8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Aussage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wirklich</a:t>
            </a:r>
            <a:r>
              <a:rPr sz="28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gemeint?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4765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07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474701"/>
            <a:ext cx="3752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Empfehlungen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7300" y="2338301"/>
            <a:ext cx="9638799" cy="2971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720"/>
              </a:lnSpc>
              <a:spcBef>
                <a:spcPts val="100"/>
              </a:spcBef>
            </a:pP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Gegenfragen</a:t>
            </a:r>
            <a:r>
              <a:rPr sz="280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stellen</a:t>
            </a:r>
            <a:r>
              <a:rPr sz="280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zum</a:t>
            </a:r>
            <a:r>
              <a:rPr sz="280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latin typeface="Futura" panose="020B0602020204020303" pitchFamily="34" charset="-79"/>
                <a:cs typeface="Futura" panose="020B0602020204020303" pitchFamily="34" charset="-79"/>
              </a:rPr>
              <a:t>Nachdenken</a:t>
            </a:r>
            <a:r>
              <a:rPr sz="280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latin typeface="Futura" panose="020B0602020204020303" pitchFamily="34" charset="-79"/>
                <a:cs typeface="Futura" panose="020B0602020204020303" pitchFamily="34" charset="-79"/>
              </a:rPr>
              <a:t>anregen:</a:t>
            </a:r>
          </a:p>
          <a:p>
            <a:pPr marL="12700">
              <a:lnSpc>
                <a:spcPts val="3720"/>
              </a:lnSpc>
            </a:pP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800" b="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kommt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dein</a:t>
            </a:r>
            <a:r>
              <a:rPr sz="2800" b="0"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Gegenüber</a:t>
            </a:r>
            <a:r>
              <a:rPr sz="2800" b="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diesen</a:t>
            </a:r>
            <a:r>
              <a:rPr sz="2800" b="0" spc="-8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Überzeugungen?</a:t>
            </a:r>
          </a:p>
          <a:p>
            <a:pPr marL="12700">
              <a:lnSpc>
                <a:spcPts val="3720"/>
              </a:lnSpc>
              <a:spcBef>
                <a:spcPts val="1160"/>
              </a:spcBef>
            </a:pPr>
            <a:r>
              <a:rPr sz="2800" spc="-45" dirty="0">
                <a:latin typeface="Futura" panose="020B0602020204020303" pitchFamily="34" charset="-79"/>
                <a:cs typeface="Futura" panose="020B0602020204020303" pitchFamily="34" charset="-79"/>
              </a:rPr>
              <a:t>Antisemitische</a:t>
            </a:r>
            <a:r>
              <a:rPr sz="2800"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60" dirty="0">
                <a:latin typeface="Futura" panose="020B0602020204020303" pitchFamily="34" charset="-79"/>
                <a:cs typeface="Futura" panose="020B0602020204020303" pitchFamily="34" charset="-79"/>
              </a:rPr>
              <a:t>sowie</a:t>
            </a:r>
            <a:r>
              <a:rPr sz="280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50" dirty="0">
                <a:latin typeface="Futura" panose="020B0602020204020303" pitchFamily="34" charset="-79"/>
                <a:cs typeface="Futura" panose="020B0602020204020303" pitchFamily="34" charset="-79"/>
              </a:rPr>
              <a:t>rassistische</a:t>
            </a:r>
            <a:r>
              <a:rPr sz="2800"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0" dirty="0">
                <a:latin typeface="Futura" panose="020B0602020204020303" pitchFamily="34" charset="-79"/>
                <a:cs typeface="Futura" panose="020B0602020204020303" pitchFamily="34" charset="-79"/>
              </a:rPr>
              <a:t>Straftaten</a:t>
            </a:r>
            <a:r>
              <a:rPr sz="280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latin typeface="Futura" panose="020B0602020204020303" pitchFamily="34" charset="-79"/>
                <a:cs typeface="Futura" panose="020B0602020204020303" pitchFamily="34" charset="-79"/>
              </a:rPr>
              <a:t>anzeigen!</a:t>
            </a:r>
          </a:p>
          <a:p>
            <a:pPr marL="12700">
              <a:lnSpc>
                <a:spcPts val="3600"/>
              </a:lnSpc>
            </a:pP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Manche</a:t>
            </a:r>
            <a:r>
              <a:rPr sz="2800" b="0"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Äußerungen</a:t>
            </a:r>
            <a:r>
              <a:rPr sz="2800" b="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erfüllen</a:t>
            </a:r>
            <a:r>
              <a:rPr sz="2800" b="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800" b="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Straftatbestand</a:t>
            </a:r>
            <a:r>
              <a:rPr sz="2800" b="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25" dirty="0"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</a:p>
          <a:p>
            <a:pPr marL="12700" marR="69850">
              <a:lnSpc>
                <a:spcPts val="3600"/>
              </a:lnSpc>
              <a:spcBef>
                <a:spcPts val="200"/>
              </a:spcBef>
            </a:pPr>
            <a:r>
              <a:rPr sz="2800" b="0" spc="-80" dirty="0">
                <a:latin typeface="Futura" panose="020B0602020204020303" pitchFamily="34" charset="-79"/>
                <a:cs typeface="Futura" panose="020B0602020204020303" pitchFamily="34" charset="-79"/>
              </a:rPr>
              <a:t>»Volksverhetzung«</a:t>
            </a:r>
            <a:r>
              <a:rPr sz="2800" b="0" spc="-1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–</a:t>
            </a:r>
            <a:r>
              <a:rPr sz="2800" b="0" spc="-1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etwa</a:t>
            </a:r>
            <a:r>
              <a:rPr sz="2800" b="0"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800" b="0"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800" b="0"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55" dirty="0">
                <a:latin typeface="Futura" panose="020B0602020204020303" pitchFamily="34" charset="-79"/>
                <a:cs typeface="Futura" panose="020B0602020204020303" pitchFamily="34" charset="-79"/>
              </a:rPr>
              <a:t>Verherrlichung</a:t>
            </a:r>
            <a:r>
              <a:rPr sz="2800" b="0"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des</a:t>
            </a:r>
            <a:r>
              <a:rPr sz="2800" b="0"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Natio- </a:t>
            </a:r>
            <a:r>
              <a:rPr sz="2800" b="0" spc="-25" dirty="0">
                <a:latin typeface="Futura" panose="020B0602020204020303" pitchFamily="34" charset="-79"/>
                <a:cs typeface="Futura" panose="020B0602020204020303" pitchFamily="34" charset="-79"/>
              </a:rPr>
              <a:t>nalsozialismus</a:t>
            </a:r>
            <a:r>
              <a:rPr sz="2800" b="0"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800" b="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800" b="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Aufstachelung</a:t>
            </a:r>
            <a:r>
              <a:rPr sz="2800" b="0"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z="2800" b="0"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Hass</a:t>
            </a:r>
            <a:r>
              <a:rPr sz="2800" b="0"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800" b="0" spc="-6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Gewalt.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9079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08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301</Words>
  <Application>Microsoft Office PowerPoint</Application>
  <PresentationFormat>Benutzerdefiniert</PresentationFormat>
  <Paragraphs>44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Futura</vt:lpstr>
      <vt:lpstr>Futura PT Heavy</vt:lpstr>
      <vt:lpstr>Urbanist</vt:lpstr>
      <vt:lpstr>Office Theme</vt:lpstr>
      <vt:lpstr>Was hat das mit Antisemitismus zu tun?</vt:lpstr>
      <vt:lpstr>Was hat das mit Antisemitismus zu tun?</vt:lpstr>
      <vt:lpstr>Was hat das mit Antisemitismus zu tun?</vt:lpstr>
      <vt:lpstr>Textarbeit</vt:lpstr>
      <vt:lpstr>Textarbeit</vt:lpstr>
      <vt:lpstr>Empfehlungen</vt:lpstr>
      <vt:lpstr>Empfehlungen</vt:lpstr>
      <vt:lpstr>Empfehlungen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hat das mit Antisemitismus zu tun?</dc:title>
  <cp:lastModifiedBy>Alexander Loske</cp:lastModifiedBy>
  <cp:revision>2</cp:revision>
  <dcterms:created xsi:type="dcterms:W3CDTF">2024-05-08T14:56:06Z</dcterms:created>
  <dcterms:modified xsi:type="dcterms:W3CDTF">2024-05-13T09:20:15Z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2024-05-08T00:00:00Z</vt:filetime>
  </property>
  <property fmtid="{D5CDD505-2E9C-101B-9397-08002B2CF9AE}" pid="5" name="Producer">
    <vt:lpwstr>Adobe PDF Library 17.0</vt:lpwstr>
  </property>
</Properties>
</file>