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6" autoAdjust="0"/>
    <p:restoredTop sz="86418" autoAdjust="0"/>
  </p:normalViewPr>
  <p:slideViewPr>
    <p:cSldViewPr>
      <p:cViewPr>
        <p:scale>
          <a:sx n="106" d="100"/>
          <a:sy n="106" d="100"/>
        </p:scale>
        <p:origin x="-149" y="-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008EA8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35ACC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2D0DD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8EA8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35ACC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2D0DD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8EA8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35ACC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2D0DD"/>
                </a:solidFill>
              </a:rPr>
              <a:t>BAs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8EA8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35ACC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2D0DD"/>
                </a:solidFill>
              </a:rPr>
              <a:t>BAs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35ACC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2D0DD"/>
                </a:solidFill>
              </a:rPr>
              <a:t>BAs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0" y="1480342"/>
            <a:ext cx="8028940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008EA8"/>
                </a:solidFill>
                <a:latin typeface="Futura PT Medium"/>
                <a:cs typeface="Futura PT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361594" y="6992881"/>
            <a:ext cx="807084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35ACC2"/>
                </a:solidFill>
                <a:latin typeface="Urbanist"/>
                <a:cs typeface="Urbanist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</a:rPr>
              <a:t>Di</a:t>
            </a:r>
            <a:r>
              <a:rPr spc="35" dirty="0"/>
              <a:t>Pol</a:t>
            </a:r>
            <a:r>
              <a:rPr spc="35" dirty="0">
                <a:solidFill>
                  <a:srgbClr val="A2D0DD"/>
                </a:solidFill>
              </a:rPr>
              <a:t>BAs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1480342"/>
            <a:ext cx="9086600" cy="905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100"/>
              </a:spcBef>
            </a:pP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Welche</a:t>
            </a:r>
            <a:r>
              <a:rPr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verschiedenen</a:t>
            </a:r>
            <a:r>
              <a:rPr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Umgangsweisen</a:t>
            </a:r>
            <a:r>
              <a:rPr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Gefühlen</a:t>
            </a:r>
            <a:r>
              <a:rPr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von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Unsicherheit,</a:t>
            </a:r>
            <a:r>
              <a:rPr spc="-7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Ohnmacht</a:t>
            </a:r>
            <a:r>
              <a:rPr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0" dirty="0">
                <a:latin typeface="Futura" panose="020B0602020204020303" pitchFamily="34" charset="-79"/>
                <a:cs typeface="Futura" panose="020B0602020204020303" pitchFamily="34" charset="-79"/>
              </a:rPr>
              <a:t>Machtlosigkeit</a:t>
            </a:r>
            <a:r>
              <a:rPr spc="-6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gibt</a:t>
            </a:r>
            <a:r>
              <a:rPr spc="-6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es?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3211543"/>
            <a:ext cx="8324600" cy="905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100"/>
              </a:spcBef>
            </a:pP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Zu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für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einem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Blick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Politik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Gesellschaft können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solche</a:t>
            </a:r>
            <a:r>
              <a:rPr sz="2800" spc="-8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Erfahrungen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8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Gefühle</a:t>
            </a:r>
            <a:r>
              <a:rPr sz="2800" spc="-8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führen?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8E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2D0DD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15425"/>
            <a:ext cx="397768" cy="217367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250" b="1" spc="-2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01</a:t>
            </a:r>
            <a:endParaRPr sz="125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2042" y="1510822"/>
            <a:ext cx="7028180" cy="4792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2800" dirty="0" smtClean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504825">
              <a:lnSpc>
                <a:spcPct val="100000"/>
              </a:lnSpc>
              <a:spcBef>
                <a:spcPts val="2140"/>
              </a:spcBef>
            </a:pPr>
            <a:r>
              <a:rPr sz="2800" spc="-25" dirty="0" err="1" smtClean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Wut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504825">
              <a:lnSpc>
                <a:spcPct val="100000"/>
              </a:lnSpc>
              <a:spcBef>
                <a:spcPts val="240"/>
              </a:spcBef>
            </a:pPr>
            <a:r>
              <a:rPr sz="2800" spc="-2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Verdrängung,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Rückzug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Ablenkung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504825" marR="5080">
              <a:lnSpc>
                <a:spcPct val="107100"/>
              </a:lnSpc>
            </a:pP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Suche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nach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Erklärungen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Verantwortlichen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Suche</a:t>
            </a:r>
            <a:r>
              <a:rPr sz="2800" spc="-7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nach</a:t>
            </a:r>
            <a:r>
              <a:rPr sz="2800" spc="-6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Sicherheit,</a:t>
            </a:r>
            <a:r>
              <a:rPr sz="2800" spc="-6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Halt</a:t>
            </a:r>
            <a:r>
              <a:rPr sz="2800" spc="-6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7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Orientierung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Suche</a:t>
            </a:r>
            <a:r>
              <a:rPr sz="2800" spc="-5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nach</a:t>
            </a:r>
            <a:r>
              <a:rPr sz="2800" spc="-5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Handlungsmöglichkeiten Unsicherheiten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aushalten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504825">
              <a:lnSpc>
                <a:spcPct val="100000"/>
              </a:lnSpc>
              <a:spcBef>
                <a:spcPts val="240"/>
              </a:spcBef>
            </a:pPr>
            <a:r>
              <a:rPr sz="2800" spc="-5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…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0001" y="237236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0001" y="3696738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01" y="3243782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0001" y="4149693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0001" y="4602649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0001" y="50768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0001" y="27908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11" name="object 11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8E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2D0DD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7300" y="7015425"/>
            <a:ext cx="219075" cy="217367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250" b="1" spc="-2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02</a:t>
            </a:r>
            <a:endParaRPr sz="125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18" name="Titel 17"/>
          <p:cNvSpPr>
            <a:spLocks noGrp="1"/>
          </p:cNvSpPr>
          <p:nvPr>
            <p:ph type="title" idx="4294967295"/>
          </p:nvPr>
        </p:nvSpPr>
        <p:spPr>
          <a:xfrm>
            <a:off x="1612900" y="825725"/>
            <a:ext cx="8028940" cy="939800"/>
          </a:xfrm>
        </p:spPr>
        <p:txBody>
          <a:bodyPr/>
          <a:lstStyle/>
          <a:p>
            <a:r>
              <a:rPr lang="de-DE" dirty="0" smtClean="0"/>
              <a:t>Verschiedene Umgangsweisen sind etwa: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592" y="1510822"/>
            <a:ext cx="6190707" cy="4371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Blick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Politik</a:t>
            </a:r>
            <a:r>
              <a:rPr sz="2800" spc="-5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5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Gesellschaft: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469265" marR="5080" indent="-635">
              <a:lnSpc>
                <a:spcPct val="107100"/>
              </a:lnSpc>
              <a:spcBef>
                <a:spcPts val="1900"/>
              </a:spcBef>
            </a:pP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Keinen</a:t>
            </a:r>
            <a:r>
              <a:rPr sz="2800" spc="-7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Einfluss</a:t>
            </a:r>
            <a:r>
              <a:rPr sz="2800" spc="-7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auf</a:t>
            </a:r>
            <a:r>
              <a:rPr sz="2800" spc="-7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»die</a:t>
            </a:r>
            <a:r>
              <a:rPr sz="2800" spc="-7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da</a:t>
            </a:r>
            <a:r>
              <a:rPr sz="2800" spc="-7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oben«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Gesellschaft</a:t>
            </a:r>
            <a:r>
              <a:rPr sz="2800" spc="-6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gilt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als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unveränderbar Einteilung</a:t>
            </a:r>
            <a:r>
              <a:rPr sz="2800" spc="-6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der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Welt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Gut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6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Böse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Wunsch</a:t>
            </a:r>
            <a:r>
              <a:rPr sz="2800" spc="-8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nach</a:t>
            </a:r>
            <a:r>
              <a:rPr sz="2800" spc="-7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mehr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Mitbestimmung, Gerechtigkeit</a:t>
            </a:r>
            <a:r>
              <a:rPr sz="2800" spc="-9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9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Solidarität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Bestimmte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Gruppen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als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Sündenböcke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469265">
              <a:lnSpc>
                <a:spcPct val="100000"/>
              </a:lnSpc>
              <a:spcBef>
                <a:spcPts val="240"/>
              </a:spcBef>
            </a:pPr>
            <a:r>
              <a:rPr sz="2800" spc="-5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…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4" name="object 4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8E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9" name="object 9"/>
          <p:cNvSpPr/>
          <p:nvPr/>
        </p:nvSpPr>
        <p:spPr>
          <a:xfrm>
            <a:off x="540001" y="23336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0001" y="3692493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0001" y="3239538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0001" y="459840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40001" y="505136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40001" y="2786582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232900" y="6992881"/>
            <a:ext cx="9357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2D0DD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7300" y="7015425"/>
            <a:ext cx="217170" cy="217367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250" b="1" spc="-2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03</a:t>
            </a:r>
            <a:endParaRPr sz="125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17" name="Titel 16"/>
          <p:cNvSpPr>
            <a:spLocks noGrp="1"/>
          </p:cNvSpPr>
          <p:nvPr>
            <p:ph type="title" idx="4294967295"/>
          </p:nvPr>
        </p:nvSpPr>
        <p:spPr>
          <a:xfrm>
            <a:off x="540001" y="1545644"/>
            <a:ext cx="8028940" cy="939800"/>
          </a:xfrm>
        </p:spPr>
        <p:txBody>
          <a:bodyPr/>
          <a:lstStyle/>
          <a:p>
            <a:r>
              <a:rPr lang="de-DE" sz="2800" dirty="0" smtClean="0">
                <a:solidFill>
                  <a:srgbClr val="008EA8"/>
                </a:solidFill>
                <a:effectLst/>
                <a:latin typeface="Futura"/>
                <a:cs typeface="Futura"/>
              </a:rPr>
              <a:t>Blick</a:t>
            </a:r>
            <a:r>
              <a:rPr lang="de-DE" sz="2800" spc="-55" dirty="0" smtClean="0">
                <a:solidFill>
                  <a:srgbClr val="008EA8"/>
                </a:solidFill>
                <a:effectLst/>
                <a:latin typeface="Futura"/>
                <a:cs typeface="Futura"/>
              </a:rPr>
              <a:t> </a:t>
            </a:r>
            <a:r>
              <a:rPr lang="de-DE" sz="2800" dirty="0" smtClean="0">
                <a:solidFill>
                  <a:srgbClr val="008EA8"/>
                </a:solidFill>
                <a:effectLst/>
                <a:latin typeface="Futura"/>
                <a:cs typeface="Futura"/>
              </a:rPr>
              <a:t>auf</a:t>
            </a:r>
            <a:r>
              <a:rPr lang="de-DE" sz="2800" spc="-55" dirty="0" smtClean="0">
                <a:solidFill>
                  <a:srgbClr val="008EA8"/>
                </a:solidFill>
                <a:effectLst/>
                <a:latin typeface="Futura"/>
                <a:cs typeface="Futura"/>
              </a:rPr>
              <a:t> </a:t>
            </a:r>
            <a:r>
              <a:rPr lang="de-DE" sz="2800" spc="-10" dirty="0" smtClean="0">
                <a:solidFill>
                  <a:srgbClr val="008EA8"/>
                </a:solidFill>
                <a:effectLst/>
                <a:latin typeface="Futura"/>
                <a:cs typeface="Futura"/>
              </a:rPr>
              <a:t>Politik</a:t>
            </a:r>
            <a:r>
              <a:rPr lang="de-DE" sz="2800" spc="-55" dirty="0" smtClean="0">
                <a:solidFill>
                  <a:srgbClr val="008EA8"/>
                </a:solidFill>
                <a:effectLst/>
                <a:latin typeface="Futura"/>
                <a:cs typeface="Futura"/>
              </a:rPr>
              <a:t> </a:t>
            </a:r>
            <a:r>
              <a:rPr lang="de-DE" sz="2800" dirty="0" smtClean="0">
                <a:solidFill>
                  <a:srgbClr val="008EA8"/>
                </a:solidFill>
                <a:effectLst/>
                <a:latin typeface="Futura"/>
                <a:cs typeface="Futura"/>
              </a:rPr>
              <a:t>und</a:t>
            </a:r>
            <a:r>
              <a:rPr lang="de-DE" sz="2800" spc="-50" dirty="0" smtClean="0">
                <a:solidFill>
                  <a:srgbClr val="008EA8"/>
                </a:solidFill>
                <a:effectLst/>
                <a:latin typeface="Futura"/>
                <a:cs typeface="Futura"/>
              </a:rPr>
              <a:t> </a:t>
            </a:r>
            <a:r>
              <a:rPr lang="de-DE" sz="2800" spc="-10" dirty="0" smtClean="0">
                <a:solidFill>
                  <a:srgbClr val="008EA8"/>
                </a:solidFill>
                <a:effectLst/>
                <a:latin typeface="Futura"/>
                <a:cs typeface="Futura"/>
              </a:rPr>
              <a:t>Gesellschaft:</a:t>
            </a:r>
            <a:endParaRPr lang="de-DE" dirty="0" smtClean="0"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8372" y="1506284"/>
            <a:ext cx="8320728" cy="2318583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Unsere</a:t>
            </a:r>
            <a:r>
              <a:rPr sz="2800" spc="-9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Gesellschaft</a:t>
            </a:r>
            <a:r>
              <a:rPr sz="2800" spc="-9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ist</a:t>
            </a:r>
            <a:r>
              <a:rPr sz="2800" spc="-9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komplex.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5080">
              <a:lnSpc>
                <a:spcPct val="107100"/>
              </a:lnSpc>
            </a:pP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Viele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fühlen</a:t>
            </a:r>
            <a:r>
              <a:rPr sz="2800" spc="-8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sich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manchmal</a:t>
            </a:r>
            <a:r>
              <a:rPr sz="2800" spc="-8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unsicher,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machtlos</a:t>
            </a:r>
            <a:r>
              <a:rPr sz="2800" spc="-7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7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nicht</a:t>
            </a:r>
            <a:r>
              <a:rPr sz="2800" spc="-7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gesehen.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  <a:p>
            <a:pPr marL="12700" marR="584835">
              <a:lnSpc>
                <a:spcPct val="107100"/>
              </a:lnSpc>
            </a:pP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Menschen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gehen</a:t>
            </a:r>
            <a:r>
              <a:rPr sz="2800" spc="-8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unterschiedlich</a:t>
            </a:r>
            <a:r>
              <a:rPr sz="2800" spc="-8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mit</a:t>
            </a:r>
            <a:r>
              <a:rPr sz="2800" spc="-8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diesen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Erfahrungen</a:t>
            </a:r>
            <a:r>
              <a:rPr sz="2800" spc="-7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und</a:t>
            </a:r>
            <a:r>
              <a:rPr sz="2800" spc="-7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Gefühlen</a:t>
            </a:r>
            <a:r>
              <a:rPr sz="2800" spc="-7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2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um.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4" name="object 4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8E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9" name="object 9"/>
          <p:cNvSpPr/>
          <p:nvPr/>
        </p:nvSpPr>
        <p:spPr>
          <a:xfrm>
            <a:off x="540001" y="1647825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0001" y="3006692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0001" y="2100780"/>
            <a:ext cx="179070" cy="189865"/>
          </a:xfrm>
          <a:custGeom>
            <a:avLst/>
            <a:gdLst/>
            <a:ahLst/>
            <a:cxnLst/>
            <a:rect l="l" t="t" r="r" b="b"/>
            <a:pathLst>
              <a:path w="179070" h="189864">
                <a:moveTo>
                  <a:pt x="0" y="0"/>
                </a:moveTo>
                <a:lnTo>
                  <a:pt x="0" y="189255"/>
                </a:lnTo>
                <a:lnTo>
                  <a:pt x="178765" y="94627"/>
                </a:lnTo>
                <a:lnTo>
                  <a:pt x="0" y="0"/>
                </a:lnTo>
                <a:close/>
              </a:path>
            </a:pathLst>
          </a:custGeom>
          <a:solidFill>
            <a:srgbClr val="008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2D0DD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7300" y="7015425"/>
            <a:ext cx="219075" cy="217367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250" b="1" spc="-2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04</a:t>
            </a:r>
            <a:endParaRPr sz="125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14" name="Titel 13"/>
          <p:cNvSpPr>
            <a:spLocks noGrp="1"/>
          </p:cNvSpPr>
          <p:nvPr>
            <p:ph type="title" idx="4294967295"/>
          </p:nvPr>
        </p:nvSpPr>
        <p:spPr>
          <a:xfrm>
            <a:off x="1689100" y="633639"/>
            <a:ext cx="8028940" cy="430887"/>
          </a:xfrm>
        </p:spPr>
        <p:txBody>
          <a:bodyPr/>
          <a:lstStyle/>
          <a:p>
            <a:r>
              <a:rPr lang="de-DE" b="1" dirty="0" smtClean="0"/>
              <a:t>Beispiele für zentrale Inhalte</a:t>
            </a:r>
            <a:endParaRPr lang="de-DE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100"/>
              </a:spcBef>
            </a:pPr>
            <a:r>
              <a:rPr spc="-45" dirty="0"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findet</a:t>
            </a:r>
            <a:r>
              <a:rPr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ihr</a:t>
            </a:r>
            <a:r>
              <a:rPr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faszinierend</a:t>
            </a:r>
            <a:r>
              <a:rPr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oder</a:t>
            </a:r>
            <a:r>
              <a:rPr spc="-95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dirty="0">
                <a:latin typeface="Futura" panose="020B0602020204020303" pitchFamily="34" charset="-79"/>
                <a:cs typeface="Futura" panose="020B0602020204020303" pitchFamily="34" charset="-79"/>
              </a:rPr>
              <a:t>spannend</a:t>
            </a:r>
            <a:r>
              <a:rPr spc="-90" dirty="0"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pc="-25" dirty="0">
                <a:latin typeface="Futura" panose="020B0602020204020303" pitchFamily="34" charset="-79"/>
                <a:cs typeface="Futura" panose="020B0602020204020303" pitchFamily="34" charset="-79"/>
              </a:rPr>
              <a:t>an </a:t>
            </a:r>
            <a:r>
              <a:rPr spc="-10" dirty="0">
                <a:latin typeface="Futura" panose="020B0602020204020303" pitchFamily="34" charset="-79"/>
                <a:cs typeface="Futura" panose="020B0602020204020303" pitchFamily="34" charset="-79"/>
              </a:rPr>
              <a:t>Verschwörungstheorien?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300" y="3170222"/>
            <a:ext cx="558140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4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Was</a:t>
            </a:r>
            <a:r>
              <a:rPr sz="2800" spc="-7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interessiert</a:t>
            </a:r>
            <a:r>
              <a:rPr sz="2800" spc="-7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euch</a:t>
            </a:r>
            <a:r>
              <a:rPr sz="2800" spc="-6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am</a:t>
            </a:r>
            <a:r>
              <a:rPr sz="2800" spc="-7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 </a:t>
            </a:r>
            <a:r>
              <a:rPr sz="2800" spc="-10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Thema?</a:t>
            </a:r>
            <a:endParaRPr sz="280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9407" y="468844"/>
            <a:ext cx="1042669" cy="732790"/>
            <a:chOff x="509407" y="468844"/>
            <a:chExt cx="1042669" cy="732790"/>
          </a:xfrm>
        </p:grpSpPr>
        <p:sp>
          <p:nvSpPr>
            <p:cNvPr id="5" name="object 5"/>
            <p:cNvSpPr/>
            <p:nvPr/>
          </p:nvSpPr>
          <p:spPr>
            <a:xfrm>
              <a:off x="711672" y="624634"/>
              <a:ext cx="828040" cy="565150"/>
            </a:xfrm>
            <a:custGeom>
              <a:avLst/>
              <a:gdLst/>
              <a:ahLst/>
              <a:cxnLst/>
              <a:rect l="l" t="t" r="r" b="b"/>
              <a:pathLst>
                <a:path w="828040" h="565150">
                  <a:moveTo>
                    <a:pt x="404977" y="526719"/>
                  </a:moveTo>
                  <a:lnTo>
                    <a:pt x="348987" y="524402"/>
                  </a:lnTo>
                  <a:lnTo>
                    <a:pt x="295604" y="517637"/>
                  </a:lnTo>
                  <a:lnTo>
                    <a:pt x="245259" y="506699"/>
                  </a:lnTo>
                  <a:lnTo>
                    <a:pt x="198383" y="491867"/>
                  </a:lnTo>
                  <a:lnTo>
                    <a:pt x="155407" y="473418"/>
                  </a:lnTo>
                  <a:lnTo>
                    <a:pt x="116763" y="451627"/>
                  </a:lnTo>
                  <a:lnTo>
                    <a:pt x="82882" y="426774"/>
                  </a:lnTo>
                  <a:lnTo>
                    <a:pt x="54194" y="399134"/>
                  </a:lnTo>
                  <a:lnTo>
                    <a:pt x="14123" y="336604"/>
                  </a:lnTo>
                  <a:lnTo>
                    <a:pt x="0" y="266255"/>
                  </a:lnTo>
                  <a:lnTo>
                    <a:pt x="3778" y="230127"/>
                  </a:lnTo>
                  <a:lnTo>
                    <a:pt x="32527" y="162620"/>
                  </a:lnTo>
                  <a:lnTo>
                    <a:pt x="56512" y="131874"/>
                  </a:lnTo>
                  <a:lnTo>
                    <a:pt x="86245" y="103558"/>
                  </a:lnTo>
                  <a:lnTo>
                    <a:pt x="121234" y="77987"/>
                  </a:lnTo>
                  <a:lnTo>
                    <a:pt x="160985" y="55480"/>
                  </a:lnTo>
                  <a:lnTo>
                    <a:pt x="205006" y="36353"/>
                  </a:lnTo>
                  <a:lnTo>
                    <a:pt x="252803" y="20924"/>
                  </a:lnTo>
                  <a:lnTo>
                    <a:pt x="303882" y="9511"/>
                  </a:lnTo>
                  <a:lnTo>
                    <a:pt x="357752" y="2430"/>
                  </a:lnTo>
                  <a:lnTo>
                    <a:pt x="413918" y="0"/>
                  </a:lnTo>
                  <a:lnTo>
                    <a:pt x="470087" y="2430"/>
                  </a:lnTo>
                  <a:lnTo>
                    <a:pt x="523959" y="9511"/>
                  </a:lnTo>
                  <a:lnTo>
                    <a:pt x="575041" y="20924"/>
                  </a:lnTo>
                  <a:lnTo>
                    <a:pt x="622839" y="36353"/>
                  </a:lnTo>
                  <a:lnTo>
                    <a:pt x="666861" y="55480"/>
                  </a:lnTo>
                  <a:lnTo>
                    <a:pt x="706613" y="77987"/>
                  </a:lnTo>
                  <a:lnTo>
                    <a:pt x="741603" y="103558"/>
                  </a:lnTo>
                  <a:lnTo>
                    <a:pt x="771336" y="131874"/>
                  </a:lnTo>
                  <a:lnTo>
                    <a:pt x="795321" y="162620"/>
                  </a:lnTo>
                  <a:lnTo>
                    <a:pt x="824070" y="230127"/>
                  </a:lnTo>
                  <a:lnTo>
                    <a:pt x="827849" y="266255"/>
                  </a:lnTo>
                  <a:lnTo>
                    <a:pt x="821989" y="311148"/>
                  </a:lnTo>
                  <a:lnTo>
                    <a:pt x="805051" y="353615"/>
                  </a:lnTo>
                  <a:lnTo>
                    <a:pt x="777995" y="393039"/>
                  </a:lnTo>
                  <a:lnTo>
                    <a:pt x="741781" y="428802"/>
                  </a:lnTo>
                  <a:lnTo>
                    <a:pt x="743802" y="458350"/>
                  </a:lnTo>
                  <a:lnTo>
                    <a:pt x="771328" y="504124"/>
                  </a:lnTo>
                  <a:lnTo>
                    <a:pt x="803292" y="546201"/>
                  </a:lnTo>
                  <a:lnTo>
                    <a:pt x="818629" y="564654"/>
                  </a:lnTo>
                  <a:lnTo>
                    <a:pt x="737363" y="561953"/>
                  </a:lnTo>
                  <a:lnTo>
                    <a:pt x="686660" y="557145"/>
                  </a:lnTo>
                  <a:lnTo>
                    <a:pt x="645268" y="546713"/>
                  </a:lnTo>
                  <a:lnTo>
                    <a:pt x="591934" y="527138"/>
                  </a:lnTo>
                  <a:lnTo>
                    <a:pt x="548436" y="519149"/>
                  </a:lnTo>
                  <a:lnTo>
                    <a:pt x="497308" y="519885"/>
                  </a:lnTo>
                  <a:lnTo>
                    <a:pt x="446753" y="524143"/>
                  </a:lnTo>
                  <a:lnTo>
                    <a:pt x="404977" y="526719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0"/>
                  </a:move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510" y="480947"/>
              <a:ext cx="685165" cy="471170"/>
            </a:xfrm>
            <a:custGeom>
              <a:avLst/>
              <a:gdLst/>
              <a:ahLst/>
              <a:cxnLst/>
              <a:rect l="l" t="t" r="r" b="b"/>
              <a:pathLst>
                <a:path w="685165" h="471169">
                  <a:moveTo>
                    <a:pt x="342404" y="440728"/>
                  </a:moveTo>
                  <a:lnTo>
                    <a:pt x="397944" y="437843"/>
                  </a:lnTo>
                  <a:lnTo>
                    <a:pt x="450630" y="429493"/>
                  </a:lnTo>
                  <a:lnTo>
                    <a:pt x="499758" y="416130"/>
                  </a:lnTo>
                  <a:lnTo>
                    <a:pt x="544623" y="398208"/>
                  </a:lnTo>
                  <a:lnTo>
                    <a:pt x="584520" y="376181"/>
                  </a:lnTo>
                  <a:lnTo>
                    <a:pt x="618744" y="350504"/>
                  </a:lnTo>
                  <a:lnTo>
                    <a:pt x="646590" y="321629"/>
                  </a:lnTo>
                  <a:lnTo>
                    <a:pt x="680327" y="256102"/>
                  </a:lnTo>
                  <a:lnTo>
                    <a:pt x="684809" y="220357"/>
                  </a:lnTo>
                  <a:lnTo>
                    <a:pt x="680327" y="184613"/>
                  </a:lnTo>
                  <a:lnTo>
                    <a:pt x="646590" y="119088"/>
                  </a:lnTo>
                  <a:lnTo>
                    <a:pt x="618744" y="90215"/>
                  </a:lnTo>
                  <a:lnTo>
                    <a:pt x="584520" y="64539"/>
                  </a:lnTo>
                  <a:lnTo>
                    <a:pt x="544623" y="42515"/>
                  </a:lnTo>
                  <a:lnTo>
                    <a:pt x="499758" y="24595"/>
                  </a:lnTo>
                  <a:lnTo>
                    <a:pt x="450630" y="11233"/>
                  </a:lnTo>
                  <a:lnTo>
                    <a:pt x="397944" y="2884"/>
                  </a:lnTo>
                  <a:lnTo>
                    <a:pt x="342404" y="0"/>
                  </a:lnTo>
                  <a:lnTo>
                    <a:pt x="286865" y="2884"/>
                  </a:lnTo>
                  <a:lnTo>
                    <a:pt x="234179" y="11233"/>
                  </a:lnTo>
                  <a:lnTo>
                    <a:pt x="185050" y="24595"/>
                  </a:lnTo>
                  <a:lnTo>
                    <a:pt x="140185" y="42515"/>
                  </a:lnTo>
                  <a:lnTo>
                    <a:pt x="100288" y="64539"/>
                  </a:lnTo>
                  <a:lnTo>
                    <a:pt x="66064" y="90215"/>
                  </a:lnTo>
                  <a:lnTo>
                    <a:pt x="38218" y="119088"/>
                  </a:lnTo>
                  <a:lnTo>
                    <a:pt x="4481" y="184613"/>
                  </a:lnTo>
                  <a:lnTo>
                    <a:pt x="0" y="220357"/>
                  </a:lnTo>
                  <a:lnTo>
                    <a:pt x="4846" y="257517"/>
                  </a:lnTo>
                  <a:lnTo>
                    <a:pt x="18857" y="292666"/>
                  </a:lnTo>
                  <a:lnTo>
                    <a:pt x="41239" y="325294"/>
                  </a:lnTo>
                  <a:lnTo>
                    <a:pt x="71196" y="354888"/>
                  </a:lnTo>
                  <a:lnTo>
                    <a:pt x="69524" y="379350"/>
                  </a:lnTo>
                  <a:lnTo>
                    <a:pt x="46751" y="417242"/>
                  </a:lnTo>
                  <a:lnTo>
                    <a:pt x="20307" y="452072"/>
                  </a:lnTo>
                  <a:lnTo>
                    <a:pt x="7619" y="467347"/>
                  </a:lnTo>
                  <a:lnTo>
                    <a:pt x="77658" y="471091"/>
                  </a:lnTo>
                  <a:lnTo>
                    <a:pt x="120538" y="469103"/>
                  </a:lnTo>
                  <a:lnTo>
                    <a:pt x="153841" y="458471"/>
                  </a:lnTo>
                  <a:lnTo>
                    <a:pt x="195148" y="436283"/>
                  </a:lnTo>
                  <a:lnTo>
                    <a:pt x="225599" y="429733"/>
                  </a:lnTo>
                  <a:lnTo>
                    <a:pt x="265837" y="432066"/>
                  </a:lnTo>
                  <a:lnTo>
                    <a:pt x="307546" y="437618"/>
                  </a:lnTo>
                  <a:lnTo>
                    <a:pt x="342404" y="440728"/>
                  </a:lnTo>
                  <a:close/>
                </a:path>
              </a:pathLst>
            </a:custGeom>
            <a:ln w="24206">
              <a:solidFill>
                <a:srgbClr val="008E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372" y="887806"/>
              <a:ext cx="296545" cy="64769"/>
            </a:xfrm>
            <a:custGeom>
              <a:avLst/>
              <a:gdLst/>
              <a:ahLst/>
              <a:cxnLst/>
              <a:rect l="l" t="t" r="r" b="b"/>
              <a:pathLst>
                <a:path w="296544" h="64769">
                  <a:moveTo>
                    <a:pt x="32092" y="0"/>
                  </a:moveTo>
                  <a:lnTo>
                    <a:pt x="19438" y="2469"/>
                  </a:lnTo>
                  <a:lnTo>
                    <a:pt x="9255" y="9259"/>
                  </a:lnTo>
                  <a:lnTo>
                    <a:pt x="2467" y="19443"/>
                  </a:lnTo>
                  <a:lnTo>
                    <a:pt x="0" y="32092"/>
                  </a:lnTo>
                  <a:lnTo>
                    <a:pt x="2467" y="44742"/>
                  </a:lnTo>
                  <a:lnTo>
                    <a:pt x="9255" y="54925"/>
                  </a:lnTo>
                  <a:lnTo>
                    <a:pt x="19438" y="61716"/>
                  </a:lnTo>
                  <a:lnTo>
                    <a:pt x="32092" y="64185"/>
                  </a:lnTo>
                  <a:lnTo>
                    <a:pt x="44742" y="61716"/>
                  </a:lnTo>
                  <a:lnTo>
                    <a:pt x="54925" y="54925"/>
                  </a:lnTo>
                  <a:lnTo>
                    <a:pt x="61716" y="44742"/>
                  </a:lnTo>
                  <a:lnTo>
                    <a:pt x="64185" y="32092"/>
                  </a:lnTo>
                  <a:lnTo>
                    <a:pt x="61716" y="19443"/>
                  </a:lnTo>
                  <a:lnTo>
                    <a:pt x="54925" y="9259"/>
                  </a:lnTo>
                  <a:lnTo>
                    <a:pt x="44742" y="2469"/>
                  </a:lnTo>
                  <a:lnTo>
                    <a:pt x="32092" y="0"/>
                  </a:lnTo>
                  <a:close/>
                </a:path>
                <a:path w="296544" h="64769">
                  <a:moveTo>
                    <a:pt x="148209" y="0"/>
                  </a:moveTo>
                  <a:lnTo>
                    <a:pt x="135559" y="2469"/>
                  </a:lnTo>
                  <a:lnTo>
                    <a:pt x="125375" y="9259"/>
                  </a:lnTo>
                  <a:lnTo>
                    <a:pt x="118585" y="19443"/>
                  </a:lnTo>
                  <a:lnTo>
                    <a:pt x="116116" y="32092"/>
                  </a:lnTo>
                  <a:lnTo>
                    <a:pt x="118585" y="44742"/>
                  </a:lnTo>
                  <a:lnTo>
                    <a:pt x="125375" y="54925"/>
                  </a:lnTo>
                  <a:lnTo>
                    <a:pt x="135559" y="61716"/>
                  </a:lnTo>
                  <a:lnTo>
                    <a:pt x="148209" y="64185"/>
                  </a:lnTo>
                  <a:lnTo>
                    <a:pt x="160863" y="61716"/>
                  </a:lnTo>
                  <a:lnTo>
                    <a:pt x="171046" y="54925"/>
                  </a:lnTo>
                  <a:lnTo>
                    <a:pt x="177834" y="44742"/>
                  </a:lnTo>
                  <a:lnTo>
                    <a:pt x="180301" y="32092"/>
                  </a:lnTo>
                  <a:lnTo>
                    <a:pt x="177834" y="19443"/>
                  </a:lnTo>
                  <a:lnTo>
                    <a:pt x="171046" y="9259"/>
                  </a:lnTo>
                  <a:lnTo>
                    <a:pt x="160863" y="2469"/>
                  </a:lnTo>
                  <a:lnTo>
                    <a:pt x="148209" y="0"/>
                  </a:lnTo>
                  <a:close/>
                </a:path>
                <a:path w="296544" h="64769">
                  <a:moveTo>
                    <a:pt x="264325" y="0"/>
                  </a:moveTo>
                  <a:lnTo>
                    <a:pt x="251675" y="2469"/>
                  </a:lnTo>
                  <a:lnTo>
                    <a:pt x="241492" y="9259"/>
                  </a:lnTo>
                  <a:lnTo>
                    <a:pt x="234701" y="19443"/>
                  </a:lnTo>
                  <a:lnTo>
                    <a:pt x="232232" y="32092"/>
                  </a:lnTo>
                  <a:lnTo>
                    <a:pt x="234701" y="44742"/>
                  </a:lnTo>
                  <a:lnTo>
                    <a:pt x="241492" y="54925"/>
                  </a:lnTo>
                  <a:lnTo>
                    <a:pt x="251675" y="61716"/>
                  </a:lnTo>
                  <a:lnTo>
                    <a:pt x="264325" y="64185"/>
                  </a:lnTo>
                  <a:lnTo>
                    <a:pt x="276979" y="61716"/>
                  </a:lnTo>
                  <a:lnTo>
                    <a:pt x="287162" y="54925"/>
                  </a:lnTo>
                  <a:lnTo>
                    <a:pt x="293950" y="44742"/>
                  </a:lnTo>
                  <a:lnTo>
                    <a:pt x="296418" y="32092"/>
                  </a:lnTo>
                  <a:lnTo>
                    <a:pt x="293950" y="19443"/>
                  </a:lnTo>
                  <a:lnTo>
                    <a:pt x="287162" y="9259"/>
                  </a:lnTo>
                  <a:lnTo>
                    <a:pt x="276979" y="2469"/>
                  </a:lnTo>
                  <a:lnTo>
                    <a:pt x="264325" y="0"/>
                  </a:lnTo>
                  <a:close/>
                </a:path>
              </a:pathLst>
            </a:custGeom>
            <a:solidFill>
              <a:srgbClr val="008E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4683" y="584692"/>
              <a:ext cx="140385" cy="24103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9309100" y="6992881"/>
            <a:ext cx="859578" cy="234038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pc="3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Di</a:t>
            </a:r>
            <a:r>
              <a:rPr spc="35" dirty="0">
                <a:latin typeface="Futura" panose="020B0602020204020303" pitchFamily="34" charset="-79"/>
                <a:cs typeface="Futura" panose="020B0602020204020303" pitchFamily="34" charset="-79"/>
              </a:rPr>
              <a:t>Pol</a:t>
            </a:r>
            <a:r>
              <a:rPr spc="35" dirty="0">
                <a:solidFill>
                  <a:srgbClr val="A2D0DD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7300" y="7015425"/>
            <a:ext cx="220345" cy="217367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250" b="1" spc="-25" dirty="0">
                <a:solidFill>
                  <a:srgbClr val="008EA8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05</a:t>
            </a:r>
            <a:endParaRPr sz="1250" dirty="0"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159</Words>
  <Application>Microsoft Office PowerPoint</Application>
  <PresentationFormat>Benutzerdefiniert</PresentationFormat>
  <Paragraphs>28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Office Theme</vt:lpstr>
      <vt:lpstr>Welche verschiedenen Umgangsweisen mit Gefühlen von Unsicherheit, Ohnmacht und Machtlosigkeit gibt es?</vt:lpstr>
      <vt:lpstr>Verschiedene Umgangsweisen sind etwa:</vt:lpstr>
      <vt:lpstr>Blick auf Politik und Gesellschaft:</vt:lpstr>
      <vt:lpstr>Beispiele für zentrale Inhalte</vt:lpstr>
      <vt:lpstr>Was findet ihr faszinierend oder spannend an Verschwörungstheorien?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Welche verschiedenen Umgangsweisen mit Gefühlen von Unsicherheit, Ohnmacht und Machtlosigkeit gibt es?</dc:title>
  <cp:lastModifiedBy>user</cp:lastModifiedBy>
  <cp:revision>2</cp:revision>
  <dcterms:created xsi:type="dcterms:W3CDTF">2024-05-01T10:38:55Z</dcterms:created>
  <dcterms:modified xsi:type="dcterms:W3CDTF">2024-05-14T10:18:28Z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2024-03-25T00:00:00Z</vt:filetime>
  </property>
  <property fmtid="{D5CDD505-2E9C-101B-9397-08002B2CF9AE}" pid="3" name="Creator">
    <vt:lpwstr>Adobe InDesign 19.2 (Macintosh)</vt:lpwstr>
  </property>
  <property fmtid="{D5CDD505-2E9C-101B-9397-08002B2CF9AE}" pid="4" name="LastSaved">
    <vt:filetime>2024-05-01T00:00:00Z</vt:filetime>
  </property>
  <property fmtid="{D5CDD505-2E9C-101B-9397-08002B2CF9AE}" pid="5" name="Producer">
    <vt:lpwstr>Adobe PDF Library 17.0</vt:lpwstr>
  </property>
</Properties>
</file>