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6" autoAdjust="0"/>
    <p:restoredTop sz="86418" autoAdjust="0"/>
  </p:normalViewPr>
  <p:slideViewPr>
    <p:cSldViewPr>
      <p:cViewPr>
        <p:scale>
          <a:sx n="106" d="100"/>
          <a:sy n="106" d="100"/>
        </p:scale>
        <p:origin x="-149" y="-5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8EA8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35ACC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8EA8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2D0DD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8EA8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35ACC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8EA8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2D0DD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8EA8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35ACC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8EA8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2D0DD"/>
                </a:solidFill>
              </a:rPr>
              <a:t>BAs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8EA8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35ACC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8EA8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2D0DD"/>
                </a:solidFill>
              </a:rPr>
              <a:t>BAs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35ACC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8EA8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2D0DD"/>
                </a:solidFill>
              </a:rPr>
              <a:t>BAs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300" y="1480342"/>
            <a:ext cx="802894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8EA8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361594" y="6992881"/>
            <a:ext cx="80708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35ACC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8EA8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2D0DD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1480342"/>
            <a:ext cx="9086600" cy="905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pc="-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verschiedenen</a:t>
            </a:r>
            <a:r>
              <a:rPr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Umgangsweisen</a:t>
            </a:r>
            <a:r>
              <a:rPr spc="-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Gefühlen</a:t>
            </a:r>
            <a:r>
              <a:rPr spc="-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von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Unsicherheit,</a:t>
            </a:r>
            <a:r>
              <a:rPr spc="-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Ohnmacht</a:t>
            </a:r>
            <a:r>
              <a:rPr spc="-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Machtlosigkeit</a:t>
            </a:r>
            <a:r>
              <a:rPr spc="-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gibt</a:t>
            </a:r>
            <a:r>
              <a:rPr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es?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300" y="3211543"/>
            <a:ext cx="8324600" cy="905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800" spc="-5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einem</a:t>
            </a:r>
            <a:r>
              <a:rPr sz="2800" spc="-5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Blick</a:t>
            </a:r>
            <a:r>
              <a:rPr sz="2800" spc="-5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Politik</a:t>
            </a:r>
            <a:r>
              <a:rPr sz="2800" spc="-5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Gesellschaft können</a:t>
            </a:r>
            <a:r>
              <a:rPr sz="2800" spc="-8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solche</a:t>
            </a:r>
            <a:r>
              <a:rPr sz="2800" spc="-8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Erfahrungen</a:t>
            </a:r>
            <a:r>
              <a:rPr sz="2800" spc="-8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spc="-8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Gefühle</a:t>
            </a:r>
            <a:r>
              <a:rPr sz="2800" spc="-8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führen?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8E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8E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8E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A2D0DD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15425"/>
            <a:ext cx="397768" cy="217367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250" b="1" spc="-2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01</a:t>
            </a:r>
            <a:endParaRPr sz="125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2042" y="1510822"/>
            <a:ext cx="7028180" cy="4792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800" dirty="0" smtClean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504825">
              <a:lnSpc>
                <a:spcPct val="100000"/>
              </a:lnSpc>
              <a:spcBef>
                <a:spcPts val="2140"/>
              </a:spcBef>
            </a:pPr>
            <a:r>
              <a:rPr sz="2800" spc="-25" dirty="0" err="1" smtClean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Wut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504825">
              <a:lnSpc>
                <a:spcPct val="100000"/>
              </a:lnSpc>
              <a:spcBef>
                <a:spcPts val="240"/>
              </a:spcBef>
            </a:pPr>
            <a:r>
              <a:rPr sz="2800" spc="-2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Verdrängung,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Rückzug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spc="-5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Ablenkung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504825" marR="5080">
              <a:lnSpc>
                <a:spcPct val="107100"/>
              </a:lnSpc>
            </a:pP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Suche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nach</a:t>
            </a:r>
            <a:r>
              <a:rPr sz="2800" spc="-5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Erklärungen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spc="-5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Verantwortlichen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Suche</a:t>
            </a:r>
            <a:r>
              <a:rPr sz="2800" spc="-7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nach</a:t>
            </a:r>
            <a:r>
              <a:rPr sz="2800" spc="-6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Sicherheit,</a:t>
            </a:r>
            <a:r>
              <a:rPr sz="2800" spc="-6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Halt</a:t>
            </a:r>
            <a:r>
              <a:rPr sz="2800" spc="-6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spc="-7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Orientierung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Suche</a:t>
            </a:r>
            <a:r>
              <a:rPr sz="2800" spc="-5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nach</a:t>
            </a:r>
            <a:r>
              <a:rPr sz="2800" spc="-5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Handlungsmöglichkeiten Unsicherheiten</a:t>
            </a:r>
            <a:r>
              <a:rPr sz="2800" spc="-5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aushalten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504825">
              <a:lnSpc>
                <a:spcPct val="100000"/>
              </a:lnSpc>
              <a:spcBef>
                <a:spcPts val="240"/>
              </a:spcBef>
            </a:pPr>
            <a:r>
              <a:rPr sz="2800" spc="-5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…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0001" y="237236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0001" y="3696738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0001" y="3243782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0001" y="4149693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0001" y="4602649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0001" y="50768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0001" y="27908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11" name="object 11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8E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8E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8E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A2D0DD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27300" y="7015425"/>
            <a:ext cx="219075" cy="217367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250" b="1" spc="-2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02</a:t>
            </a:r>
            <a:endParaRPr sz="125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sp>
        <p:nvSpPr>
          <p:cNvPr id="18" name="Titel 17"/>
          <p:cNvSpPr>
            <a:spLocks noGrp="1"/>
          </p:cNvSpPr>
          <p:nvPr>
            <p:ph type="title" idx="4294967295"/>
          </p:nvPr>
        </p:nvSpPr>
        <p:spPr>
          <a:xfrm>
            <a:off x="1612900" y="825725"/>
            <a:ext cx="8028940" cy="939800"/>
          </a:xfrm>
        </p:spPr>
        <p:txBody>
          <a:bodyPr/>
          <a:lstStyle/>
          <a:p>
            <a:r>
              <a:rPr lang="de-DE" dirty="0" smtClean="0"/>
              <a:t>Verschiedene Umgangsweisen sind etwa: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592" y="1510822"/>
            <a:ext cx="6190707" cy="43710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Blick</a:t>
            </a:r>
            <a:r>
              <a:rPr sz="2800" spc="-5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r>
              <a:rPr sz="2800" spc="-5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Politik</a:t>
            </a:r>
            <a:r>
              <a:rPr sz="2800" spc="-5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spc="-5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Gesellschaft: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469265" marR="5080" indent="-635">
              <a:lnSpc>
                <a:spcPct val="107100"/>
              </a:lnSpc>
              <a:spcBef>
                <a:spcPts val="1900"/>
              </a:spcBef>
            </a:pP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Keinen</a:t>
            </a:r>
            <a:r>
              <a:rPr sz="2800" spc="-7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Einfluss</a:t>
            </a:r>
            <a:r>
              <a:rPr sz="2800" spc="-7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r>
              <a:rPr sz="2800" spc="-7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»die</a:t>
            </a:r>
            <a:r>
              <a:rPr sz="2800" spc="-7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</a:t>
            </a:r>
            <a:r>
              <a:rPr sz="2800" spc="-7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oben«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Gesellschaft</a:t>
            </a:r>
            <a:r>
              <a:rPr sz="2800" spc="-6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gilt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als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unveränderbar Einteilung</a:t>
            </a:r>
            <a:r>
              <a:rPr sz="2800" spc="-6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2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Welt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Gut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spc="-6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2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Böse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Wunsch</a:t>
            </a:r>
            <a:r>
              <a:rPr sz="2800" spc="-8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nach</a:t>
            </a:r>
            <a:r>
              <a:rPr sz="2800" spc="-7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mehr</a:t>
            </a:r>
            <a:r>
              <a:rPr sz="2800" spc="-8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Mitbestimmung, Gerechtigkeit</a:t>
            </a:r>
            <a:r>
              <a:rPr sz="2800" spc="-9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spc="-9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Solidarität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Bestimmte</a:t>
            </a:r>
            <a:r>
              <a:rPr sz="2800" spc="-8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Gruppen</a:t>
            </a:r>
            <a:r>
              <a:rPr sz="2800" spc="-8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als</a:t>
            </a:r>
            <a:r>
              <a:rPr sz="2800" spc="-8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Sündenböcke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469265">
              <a:lnSpc>
                <a:spcPct val="100000"/>
              </a:lnSpc>
              <a:spcBef>
                <a:spcPts val="240"/>
              </a:spcBef>
            </a:pPr>
            <a:r>
              <a:rPr sz="2800" spc="-5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…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4" name="object 4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8E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8E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8E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9" name="object 9"/>
          <p:cNvSpPr/>
          <p:nvPr/>
        </p:nvSpPr>
        <p:spPr>
          <a:xfrm>
            <a:off x="540001" y="23336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0001" y="3692493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001" y="3239538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0001" y="459840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0001" y="505136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0001" y="2786582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A2D0DD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27300" y="7015425"/>
            <a:ext cx="217170" cy="217367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250" b="1" spc="-2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03</a:t>
            </a:r>
            <a:endParaRPr sz="125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sp>
        <p:nvSpPr>
          <p:cNvPr id="17" name="Titel 16"/>
          <p:cNvSpPr>
            <a:spLocks noGrp="1"/>
          </p:cNvSpPr>
          <p:nvPr>
            <p:ph type="title" idx="4294967295"/>
          </p:nvPr>
        </p:nvSpPr>
        <p:spPr>
          <a:xfrm>
            <a:off x="540001" y="1545644"/>
            <a:ext cx="8028940" cy="939800"/>
          </a:xfrm>
        </p:spPr>
        <p:txBody>
          <a:bodyPr/>
          <a:lstStyle/>
          <a:p>
            <a:r>
              <a:rPr lang="de-DE" sz="2800" dirty="0" smtClean="0">
                <a:solidFill>
                  <a:srgbClr val="008EA8"/>
                </a:solidFill>
                <a:effectLst/>
                <a:latin typeface="Futura"/>
                <a:cs typeface="Futura"/>
              </a:rPr>
              <a:t>Blick</a:t>
            </a:r>
            <a:r>
              <a:rPr lang="de-DE" sz="2800" spc="-55" dirty="0" smtClean="0">
                <a:solidFill>
                  <a:srgbClr val="008EA8"/>
                </a:solidFill>
                <a:effectLst/>
                <a:latin typeface="Futura"/>
                <a:cs typeface="Futura"/>
              </a:rPr>
              <a:t> </a:t>
            </a:r>
            <a:r>
              <a:rPr lang="de-DE" sz="2800" dirty="0" smtClean="0">
                <a:solidFill>
                  <a:srgbClr val="008EA8"/>
                </a:solidFill>
                <a:effectLst/>
                <a:latin typeface="Futura"/>
                <a:cs typeface="Futura"/>
              </a:rPr>
              <a:t>auf</a:t>
            </a:r>
            <a:r>
              <a:rPr lang="de-DE" sz="2800" spc="-55" dirty="0" smtClean="0">
                <a:solidFill>
                  <a:srgbClr val="008EA8"/>
                </a:solidFill>
                <a:effectLst/>
                <a:latin typeface="Futura"/>
                <a:cs typeface="Futura"/>
              </a:rPr>
              <a:t> </a:t>
            </a:r>
            <a:r>
              <a:rPr lang="de-DE" sz="2800" spc="-10" dirty="0" smtClean="0">
                <a:solidFill>
                  <a:srgbClr val="008EA8"/>
                </a:solidFill>
                <a:effectLst/>
                <a:latin typeface="Futura"/>
                <a:cs typeface="Futura"/>
              </a:rPr>
              <a:t>Politik</a:t>
            </a:r>
            <a:r>
              <a:rPr lang="de-DE" sz="2800" spc="-55" dirty="0" smtClean="0">
                <a:solidFill>
                  <a:srgbClr val="008EA8"/>
                </a:solidFill>
                <a:effectLst/>
                <a:latin typeface="Futura"/>
                <a:cs typeface="Futura"/>
              </a:rPr>
              <a:t> </a:t>
            </a:r>
            <a:r>
              <a:rPr lang="de-DE" sz="2800" dirty="0" smtClean="0">
                <a:solidFill>
                  <a:srgbClr val="008EA8"/>
                </a:solidFill>
                <a:effectLst/>
                <a:latin typeface="Futura"/>
                <a:cs typeface="Futura"/>
              </a:rPr>
              <a:t>und</a:t>
            </a:r>
            <a:r>
              <a:rPr lang="de-DE" sz="2800" spc="-50" dirty="0" smtClean="0">
                <a:solidFill>
                  <a:srgbClr val="008EA8"/>
                </a:solidFill>
                <a:effectLst/>
                <a:latin typeface="Futura"/>
                <a:cs typeface="Futura"/>
              </a:rPr>
              <a:t> </a:t>
            </a:r>
            <a:r>
              <a:rPr lang="de-DE" sz="2800" spc="-10" dirty="0" smtClean="0">
                <a:solidFill>
                  <a:srgbClr val="008EA8"/>
                </a:solidFill>
                <a:effectLst/>
                <a:latin typeface="Futura"/>
                <a:cs typeface="Futura"/>
              </a:rPr>
              <a:t>Gesellschaft:</a:t>
            </a:r>
            <a:endParaRPr lang="de-DE" dirty="0" smtClean="0"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8372" y="1506284"/>
            <a:ext cx="8320728" cy="2318583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Unsere</a:t>
            </a:r>
            <a:r>
              <a:rPr sz="2800" spc="-9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Gesellschaft</a:t>
            </a:r>
            <a:r>
              <a:rPr sz="2800" spc="-9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ist</a:t>
            </a:r>
            <a:r>
              <a:rPr sz="2800" spc="-9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komplex.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5080">
              <a:lnSpc>
                <a:spcPct val="107100"/>
              </a:lnSpc>
            </a:pP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Viele</a:t>
            </a:r>
            <a:r>
              <a:rPr sz="2800" spc="-8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Menschen</a:t>
            </a:r>
            <a:r>
              <a:rPr sz="2800" spc="-8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fühlen</a:t>
            </a:r>
            <a:r>
              <a:rPr sz="2800" spc="-8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sich</a:t>
            </a:r>
            <a:r>
              <a:rPr sz="2800" spc="-8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manchmal</a:t>
            </a:r>
            <a:r>
              <a:rPr sz="2800" spc="-8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unsicher,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machtlos</a:t>
            </a:r>
            <a:r>
              <a:rPr sz="2800" spc="-7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spc="-7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nicht</a:t>
            </a:r>
            <a:r>
              <a:rPr sz="2800" spc="-7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gesehen.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584835">
              <a:lnSpc>
                <a:spcPct val="107100"/>
              </a:lnSpc>
            </a:pP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Menschen</a:t>
            </a:r>
            <a:r>
              <a:rPr sz="2800" spc="-8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gehen</a:t>
            </a:r>
            <a:r>
              <a:rPr sz="2800" spc="-8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unterschiedlich</a:t>
            </a:r>
            <a:r>
              <a:rPr sz="2800" spc="-8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z="2800" spc="-8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diesen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Erfahrungen</a:t>
            </a:r>
            <a:r>
              <a:rPr sz="2800" spc="-7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spc="-7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Gefühlen</a:t>
            </a:r>
            <a:r>
              <a:rPr sz="2800" spc="-7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2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um.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4" name="object 4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8E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8E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8E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9" name="object 9"/>
          <p:cNvSpPr/>
          <p:nvPr/>
        </p:nvSpPr>
        <p:spPr>
          <a:xfrm>
            <a:off x="540001" y="16478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0001" y="3006692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001" y="210078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8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A2D0DD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7300" y="7015425"/>
            <a:ext cx="219075" cy="217367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250" b="1" spc="-2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04</a:t>
            </a:r>
            <a:endParaRPr sz="125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sp>
        <p:nvSpPr>
          <p:cNvPr id="14" name="Titel 13"/>
          <p:cNvSpPr>
            <a:spLocks noGrp="1"/>
          </p:cNvSpPr>
          <p:nvPr>
            <p:ph type="title" idx="4294967295"/>
          </p:nvPr>
        </p:nvSpPr>
        <p:spPr>
          <a:xfrm>
            <a:off x="1689100" y="633639"/>
            <a:ext cx="8028940" cy="430887"/>
          </a:xfrm>
        </p:spPr>
        <p:txBody>
          <a:bodyPr/>
          <a:lstStyle/>
          <a:p>
            <a:r>
              <a:rPr lang="de-DE" b="1" dirty="0" smtClean="0"/>
              <a:t>Beispiele für zentrale Inhalte</a:t>
            </a:r>
            <a:endParaRPr lang="de-DE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pc="-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findet</a:t>
            </a:r>
            <a:r>
              <a:rPr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ihr</a:t>
            </a:r>
            <a:r>
              <a:rPr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faszinierend</a:t>
            </a:r>
            <a:r>
              <a:rPr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pc="-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spannend</a:t>
            </a:r>
            <a:r>
              <a:rPr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an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300" y="3170222"/>
            <a:ext cx="55814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4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800" spc="-7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interessiert</a:t>
            </a:r>
            <a:r>
              <a:rPr sz="2800" spc="-7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euch</a:t>
            </a:r>
            <a:r>
              <a:rPr sz="2800" spc="-6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am</a:t>
            </a:r>
            <a:r>
              <a:rPr sz="2800" spc="-7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Thema?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8E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8E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8E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A2D0DD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15425"/>
            <a:ext cx="220345" cy="217367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250" b="1" spc="-25" dirty="0">
                <a:solidFill>
                  <a:srgbClr val="008EA8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05</a:t>
            </a:r>
            <a:endParaRPr sz="125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159</Words>
  <Application>Microsoft Office PowerPoint</Application>
  <PresentationFormat>Benutzerdefiniert</PresentationFormat>
  <Paragraphs>28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 Theme</vt:lpstr>
      <vt:lpstr>Welche verschiedenen Umgangsweisen mit Gefühlen von Unsicherheit, Ohnmacht und Machtlosigkeit gibt es?</vt:lpstr>
      <vt:lpstr>Verschiedene Umgangsweisen sind etwa:</vt:lpstr>
      <vt:lpstr>Blick auf Politik und Gesellschaft:</vt:lpstr>
      <vt:lpstr>Beispiele für zentrale Inhalte</vt:lpstr>
      <vt:lpstr>Was findet ihr faszinierend oder spannend an Verschwörungstheorien?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Welche verschiedenen Umgangsweisen mit Gefühlen von Unsicherheit, Ohnmacht und Machtlosigkeit gibt es?</dc:title>
  <cp:lastModifiedBy>user</cp:lastModifiedBy>
  <cp:revision>2</cp:revision>
  <dcterms:created xsi:type="dcterms:W3CDTF">2024-05-01T10:38:55Z</dcterms:created>
  <dcterms:modified xsi:type="dcterms:W3CDTF">2024-05-14T10:18:28Z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2024-03-25T00:00:00Z</vt:filetime>
  </property>
  <property fmtid="{D5CDD505-2E9C-101B-9397-08002B2CF9AE}" pid="3" name="Creator">
    <vt:lpwstr>Adobe InDesign 19.2 (Macintosh)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17.0</vt:lpwstr>
  </property>
</Properties>
</file>